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76" r:id="rId2"/>
    <p:sldId id="277" r:id="rId3"/>
    <p:sldId id="414" r:id="rId4"/>
    <p:sldId id="416" r:id="rId5"/>
    <p:sldId id="417" r:id="rId6"/>
    <p:sldId id="418" r:id="rId7"/>
    <p:sldId id="419" r:id="rId8"/>
    <p:sldId id="420" r:id="rId9"/>
    <p:sldId id="421" r:id="rId10"/>
    <p:sldId id="422" r:id="rId11"/>
    <p:sldId id="423" r:id="rId12"/>
    <p:sldId id="424" r:id="rId13"/>
    <p:sldId id="425" r:id="rId14"/>
    <p:sldId id="426" r:id="rId15"/>
    <p:sldId id="427" r:id="rId16"/>
    <p:sldId id="428" r:id="rId17"/>
    <p:sldId id="430" r:id="rId18"/>
    <p:sldId id="431" r:id="rId19"/>
    <p:sldId id="433" r:id="rId20"/>
    <p:sldId id="432" r:id="rId21"/>
    <p:sldId id="434" r:id="rId22"/>
    <p:sldId id="435" r:id="rId23"/>
    <p:sldId id="436" r:id="rId24"/>
    <p:sldId id="437" r:id="rId25"/>
    <p:sldId id="438" r:id="rId26"/>
    <p:sldId id="439" r:id="rId27"/>
    <p:sldId id="377" r:id="rId28"/>
    <p:sldId id="378" r:id="rId29"/>
    <p:sldId id="398" r:id="rId30"/>
    <p:sldId id="399" r:id="rId31"/>
    <p:sldId id="380" r:id="rId32"/>
    <p:sldId id="382" r:id="rId33"/>
    <p:sldId id="440" r:id="rId34"/>
    <p:sldId id="441" r:id="rId35"/>
    <p:sldId id="442" r:id="rId36"/>
    <p:sldId id="443" r:id="rId37"/>
    <p:sldId id="444" r:id="rId38"/>
    <p:sldId id="445" r:id="rId39"/>
    <p:sldId id="446" r:id="rId40"/>
    <p:sldId id="447" r:id="rId41"/>
    <p:sldId id="448" r:id="rId42"/>
    <p:sldId id="449" r:id="rId43"/>
    <p:sldId id="450" r:id="rId44"/>
    <p:sldId id="451" r:id="rId45"/>
    <p:sldId id="452" r:id="rId46"/>
    <p:sldId id="453" r:id="rId47"/>
    <p:sldId id="454" r:id="rId48"/>
    <p:sldId id="455" r:id="rId49"/>
    <p:sldId id="456" r:id="rId50"/>
    <p:sldId id="457" r:id="rId51"/>
    <p:sldId id="458" r:id="rId52"/>
    <p:sldId id="459" r:id="rId53"/>
    <p:sldId id="460" r:id="rId54"/>
    <p:sldId id="461" r:id="rId55"/>
    <p:sldId id="464" r:id="rId56"/>
    <p:sldId id="465" r:id="rId57"/>
    <p:sldId id="466" r:id="rId58"/>
    <p:sldId id="467" r:id="rId59"/>
    <p:sldId id="468" r:id="rId60"/>
    <p:sldId id="469" r:id="rId61"/>
    <p:sldId id="473" r:id="rId62"/>
    <p:sldId id="470" r:id="rId63"/>
    <p:sldId id="471" r:id="rId64"/>
    <p:sldId id="472"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488" r:id="rId78"/>
    <p:sldId id="525" r:id="rId79"/>
    <p:sldId id="501" r:id="rId80"/>
    <p:sldId id="502" r:id="rId81"/>
    <p:sldId id="503" r:id="rId82"/>
    <p:sldId id="504" r:id="rId83"/>
    <p:sldId id="505" r:id="rId84"/>
    <p:sldId id="506" r:id="rId85"/>
    <p:sldId id="507" r:id="rId86"/>
    <p:sldId id="508" r:id="rId87"/>
    <p:sldId id="509" r:id="rId88"/>
    <p:sldId id="510" r:id="rId89"/>
    <p:sldId id="511" r:id="rId90"/>
    <p:sldId id="512" r:id="rId91"/>
    <p:sldId id="513" r:id="rId92"/>
    <p:sldId id="514" r:id="rId93"/>
    <p:sldId id="515" r:id="rId94"/>
    <p:sldId id="516" r:id="rId95"/>
    <p:sldId id="517" r:id="rId96"/>
    <p:sldId id="518" r:id="rId97"/>
    <p:sldId id="519" r:id="rId98"/>
    <p:sldId id="520" r:id="rId99"/>
    <p:sldId id="521" r:id="rId100"/>
    <p:sldId id="522" r:id="rId101"/>
    <p:sldId id="523" r:id="rId102"/>
    <p:sldId id="524" r:id="rId103"/>
    <p:sldId id="526" r:id="rId104"/>
    <p:sldId id="527" r:id="rId105"/>
    <p:sldId id="528" r:id="rId106"/>
    <p:sldId id="529" r:id="rId107"/>
    <p:sldId id="532" r:id="rId108"/>
    <p:sldId id="530" r:id="rId109"/>
    <p:sldId id="531" r:id="rId110"/>
    <p:sldId id="533" r:id="rId111"/>
    <p:sldId id="534" r:id="rId112"/>
    <p:sldId id="535" r:id="rId113"/>
    <p:sldId id="536" r:id="rId114"/>
    <p:sldId id="537" r:id="rId115"/>
    <p:sldId id="538" r:id="rId116"/>
    <p:sldId id="539" r:id="rId117"/>
    <p:sldId id="540" r:id="rId118"/>
    <p:sldId id="541" r:id="rId119"/>
    <p:sldId id="542" r:id="rId120"/>
    <p:sldId id="543" r:id="rId121"/>
    <p:sldId id="544" r:id="rId122"/>
    <p:sldId id="545" r:id="rId123"/>
    <p:sldId id="546" r:id="rId124"/>
    <p:sldId id="547" r:id="rId125"/>
    <p:sldId id="548" r:id="rId126"/>
    <p:sldId id="549" r:id="rId127"/>
    <p:sldId id="550" r:id="rId128"/>
    <p:sldId id="551" r:id="rId129"/>
    <p:sldId id="552" r:id="rId130"/>
    <p:sldId id="553" r:id="rId131"/>
    <p:sldId id="554" r:id="rId132"/>
    <p:sldId id="556" r:id="rId133"/>
    <p:sldId id="557" r:id="rId134"/>
    <p:sldId id="558" r:id="rId13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94660" autoAdjust="0"/>
  </p:normalViewPr>
  <p:slideViewPr>
    <p:cSldViewPr>
      <p:cViewPr>
        <p:scale>
          <a:sx n="79" d="100"/>
          <a:sy n="79" d="100"/>
        </p:scale>
        <p:origin x="-1092" y="198"/>
      </p:cViewPr>
      <p:guideLst>
        <p:guide orient="horz" pos="2160"/>
        <p:guide pos="2880"/>
      </p:guideLst>
    </p:cSldViewPr>
  </p:slideViewPr>
  <p:outlineViewPr>
    <p:cViewPr>
      <p:scale>
        <a:sx n="33" d="100"/>
        <a:sy n="33" d="100"/>
      </p:scale>
      <p:origin x="0" y="86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ED332-A637-472E-BC7E-9E8FB0F5E62F}" type="datetimeFigureOut">
              <a:rPr lang="es-ES" smtClean="0"/>
              <a:t>10/11/2016</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C8781F-200D-4AC8-9178-2EC3C28EACBC}" type="slidenum">
              <a:rPr lang="es-ES" smtClean="0"/>
              <a:t>‹Nº›</a:t>
            </a:fld>
            <a:endParaRPr lang="es-ES"/>
          </a:p>
        </p:txBody>
      </p:sp>
    </p:spTree>
    <p:extLst>
      <p:ext uri="{BB962C8B-B14F-4D97-AF65-F5344CB8AC3E}">
        <p14:creationId xmlns:p14="http://schemas.microsoft.com/office/powerpoint/2010/main" val="2554946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2</a:t>
            </a:fld>
            <a:endParaRPr lang="es-ES" dirty="0"/>
          </a:p>
        </p:txBody>
      </p:sp>
    </p:spTree>
    <p:extLst>
      <p:ext uri="{BB962C8B-B14F-4D97-AF65-F5344CB8AC3E}">
        <p14:creationId xmlns:p14="http://schemas.microsoft.com/office/powerpoint/2010/main" val="3066479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a:t>
            </a:fld>
            <a:endParaRPr lang="es-ES" dirty="0"/>
          </a:p>
        </p:txBody>
      </p:sp>
    </p:spTree>
    <p:extLst>
      <p:ext uri="{BB962C8B-B14F-4D97-AF65-F5344CB8AC3E}">
        <p14:creationId xmlns:p14="http://schemas.microsoft.com/office/powerpoint/2010/main" val="40971091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104</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105</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106</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a:t>
            </a:fld>
            <a:endParaRPr lang="es-ES" dirty="0"/>
          </a:p>
        </p:txBody>
      </p:sp>
    </p:spTree>
    <p:extLst>
      <p:ext uri="{BB962C8B-B14F-4D97-AF65-F5344CB8AC3E}">
        <p14:creationId xmlns:p14="http://schemas.microsoft.com/office/powerpoint/2010/main" val="34183204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114</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115</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116</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119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13</a:t>
            </a:fld>
            <a:endParaRPr lang="es-ES" dirty="0"/>
          </a:p>
        </p:txBody>
      </p:sp>
    </p:spTree>
    <p:extLst>
      <p:ext uri="{BB962C8B-B14F-4D97-AF65-F5344CB8AC3E}">
        <p14:creationId xmlns:p14="http://schemas.microsoft.com/office/powerpoint/2010/main" val="39007216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124</a:t>
            </a:fld>
            <a:endParaRPr lang="es-ES" dirty="0"/>
          </a:p>
        </p:txBody>
      </p:sp>
    </p:spTree>
    <p:extLst>
      <p:ext uri="{BB962C8B-B14F-4D97-AF65-F5344CB8AC3E}">
        <p14:creationId xmlns:p14="http://schemas.microsoft.com/office/powerpoint/2010/main" val="30664792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125</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126</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129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130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14</a:t>
            </a:fld>
            <a:endParaRPr lang="es-ES" dirty="0"/>
          </a:p>
        </p:txBody>
      </p:sp>
    </p:spTree>
    <p:extLst>
      <p:ext uri="{BB962C8B-B14F-4D97-AF65-F5344CB8AC3E}">
        <p14:creationId xmlns:p14="http://schemas.microsoft.com/office/powerpoint/2010/main" val="9470977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131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132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133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134</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15</a:t>
            </a:fld>
            <a:endParaRPr lang="es-ES" dirty="0"/>
          </a:p>
        </p:txBody>
      </p:sp>
    </p:spTree>
    <p:extLst>
      <p:ext uri="{BB962C8B-B14F-4D97-AF65-F5344CB8AC3E}">
        <p14:creationId xmlns:p14="http://schemas.microsoft.com/office/powerpoint/2010/main" val="4169945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16</a:t>
            </a:fld>
            <a:endParaRPr lang="es-ES" dirty="0"/>
          </a:p>
        </p:txBody>
      </p:sp>
    </p:spTree>
    <p:extLst>
      <p:ext uri="{BB962C8B-B14F-4D97-AF65-F5344CB8AC3E}">
        <p14:creationId xmlns:p14="http://schemas.microsoft.com/office/powerpoint/2010/main" val="1955459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17</a:t>
            </a:fld>
            <a:endParaRPr lang="es-ES" dirty="0"/>
          </a:p>
        </p:txBody>
      </p:sp>
    </p:spTree>
    <p:extLst>
      <p:ext uri="{BB962C8B-B14F-4D97-AF65-F5344CB8AC3E}">
        <p14:creationId xmlns:p14="http://schemas.microsoft.com/office/powerpoint/2010/main" val="1346490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18</a:t>
            </a:fld>
            <a:endParaRPr lang="es-ES" dirty="0"/>
          </a:p>
        </p:txBody>
      </p:sp>
    </p:spTree>
    <p:extLst>
      <p:ext uri="{BB962C8B-B14F-4D97-AF65-F5344CB8AC3E}">
        <p14:creationId xmlns:p14="http://schemas.microsoft.com/office/powerpoint/2010/main" val="717465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19</a:t>
            </a:fld>
            <a:endParaRPr lang="es-ES" dirty="0"/>
          </a:p>
        </p:txBody>
      </p:sp>
    </p:spTree>
    <p:extLst>
      <p:ext uri="{BB962C8B-B14F-4D97-AF65-F5344CB8AC3E}">
        <p14:creationId xmlns:p14="http://schemas.microsoft.com/office/powerpoint/2010/main" val="332797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20</a:t>
            </a:fld>
            <a:endParaRPr lang="es-ES" dirty="0"/>
          </a:p>
        </p:txBody>
      </p:sp>
    </p:spTree>
    <p:extLst>
      <p:ext uri="{BB962C8B-B14F-4D97-AF65-F5344CB8AC3E}">
        <p14:creationId xmlns:p14="http://schemas.microsoft.com/office/powerpoint/2010/main" val="4902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3</a:t>
            </a:fld>
            <a:endParaRPr lang="es-ES" dirty="0"/>
          </a:p>
        </p:txBody>
      </p:sp>
    </p:spTree>
    <p:extLst>
      <p:ext uri="{BB962C8B-B14F-4D97-AF65-F5344CB8AC3E}">
        <p14:creationId xmlns:p14="http://schemas.microsoft.com/office/powerpoint/2010/main" val="212676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21</a:t>
            </a:fld>
            <a:endParaRPr lang="es-ES" dirty="0"/>
          </a:p>
        </p:txBody>
      </p:sp>
    </p:spTree>
    <p:extLst>
      <p:ext uri="{BB962C8B-B14F-4D97-AF65-F5344CB8AC3E}">
        <p14:creationId xmlns:p14="http://schemas.microsoft.com/office/powerpoint/2010/main" val="374415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22</a:t>
            </a:fld>
            <a:endParaRPr lang="es-ES" dirty="0"/>
          </a:p>
        </p:txBody>
      </p:sp>
    </p:spTree>
    <p:extLst>
      <p:ext uri="{BB962C8B-B14F-4D97-AF65-F5344CB8AC3E}">
        <p14:creationId xmlns:p14="http://schemas.microsoft.com/office/powerpoint/2010/main" val="2109619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23</a:t>
            </a:fld>
            <a:endParaRPr lang="es-ES" dirty="0"/>
          </a:p>
        </p:txBody>
      </p:sp>
    </p:spTree>
    <p:extLst>
      <p:ext uri="{BB962C8B-B14F-4D97-AF65-F5344CB8AC3E}">
        <p14:creationId xmlns:p14="http://schemas.microsoft.com/office/powerpoint/2010/main" val="3024901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24</a:t>
            </a:fld>
            <a:endParaRPr lang="es-ES" dirty="0"/>
          </a:p>
        </p:txBody>
      </p:sp>
    </p:spTree>
    <p:extLst>
      <p:ext uri="{BB962C8B-B14F-4D97-AF65-F5344CB8AC3E}">
        <p14:creationId xmlns:p14="http://schemas.microsoft.com/office/powerpoint/2010/main" val="407276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25</a:t>
            </a:fld>
            <a:endParaRPr lang="es-ES" dirty="0"/>
          </a:p>
        </p:txBody>
      </p:sp>
    </p:spTree>
    <p:extLst>
      <p:ext uri="{BB962C8B-B14F-4D97-AF65-F5344CB8AC3E}">
        <p14:creationId xmlns:p14="http://schemas.microsoft.com/office/powerpoint/2010/main" val="4176111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26</a:t>
            </a:fld>
            <a:endParaRPr lang="es-ES" dirty="0"/>
          </a:p>
        </p:txBody>
      </p:sp>
    </p:spTree>
    <p:extLst>
      <p:ext uri="{BB962C8B-B14F-4D97-AF65-F5344CB8AC3E}">
        <p14:creationId xmlns:p14="http://schemas.microsoft.com/office/powerpoint/2010/main" val="1038099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29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33</a:t>
            </a:fld>
            <a:endParaRPr lang="es-ES" dirty="0"/>
          </a:p>
        </p:txBody>
      </p:sp>
    </p:spTree>
    <p:extLst>
      <p:ext uri="{BB962C8B-B14F-4D97-AF65-F5344CB8AC3E}">
        <p14:creationId xmlns:p14="http://schemas.microsoft.com/office/powerpoint/2010/main" val="415484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34</a:t>
            </a:fld>
            <a:endParaRPr lang="es-ES" dirty="0"/>
          </a:p>
        </p:txBody>
      </p:sp>
    </p:spTree>
    <p:extLst>
      <p:ext uri="{BB962C8B-B14F-4D97-AF65-F5344CB8AC3E}">
        <p14:creationId xmlns:p14="http://schemas.microsoft.com/office/powerpoint/2010/main" val="1346490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35</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36</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37</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38</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39</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40</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a:t>
            </a:fld>
            <a:endParaRPr lang="es-ES" dirty="0"/>
          </a:p>
        </p:txBody>
      </p:sp>
    </p:spTree>
    <p:extLst>
      <p:ext uri="{BB962C8B-B14F-4D97-AF65-F5344CB8AC3E}">
        <p14:creationId xmlns:p14="http://schemas.microsoft.com/office/powerpoint/2010/main" val="118679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41</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42</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43</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44</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45</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46</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47</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48</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49</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50</a:t>
            </a:fld>
            <a:endParaRPr lang="es-ES" dirty="0"/>
          </a:p>
        </p:txBody>
      </p:sp>
    </p:spTree>
    <p:extLst>
      <p:ext uri="{BB962C8B-B14F-4D97-AF65-F5344CB8AC3E}">
        <p14:creationId xmlns:p14="http://schemas.microsoft.com/office/powerpoint/2010/main" val="212676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a:t>
            </a:fld>
            <a:endParaRPr lang="es-ES" dirty="0"/>
          </a:p>
        </p:txBody>
      </p:sp>
    </p:spTree>
    <p:extLst>
      <p:ext uri="{BB962C8B-B14F-4D97-AF65-F5344CB8AC3E}">
        <p14:creationId xmlns:p14="http://schemas.microsoft.com/office/powerpoint/2010/main" val="2863127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51</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52</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53</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54</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55</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56</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59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a:t>
            </a:fld>
            <a:endParaRPr lang="es-ES" dirty="0"/>
          </a:p>
        </p:txBody>
      </p:sp>
    </p:spTree>
    <p:extLst>
      <p:ext uri="{BB962C8B-B14F-4D97-AF65-F5344CB8AC3E}">
        <p14:creationId xmlns:p14="http://schemas.microsoft.com/office/powerpoint/2010/main" val="145466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64</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65</a:t>
            </a:fld>
            <a:endParaRPr lang="es-ES" dirty="0"/>
          </a:p>
        </p:txBody>
      </p:sp>
    </p:spTree>
    <p:extLst>
      <p:ext uri="{BB962C8B-B14F-4D97-AF65-F5344CB8AC3E}">
        <p14:creationId xmlns:p14="http://schemas.microsoft.com/office/powerpoint/2010/main" val="2126766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66</a:t>
            </a:fld>
            <a:endParaRPr lang="es-ES" dirty="0"/>
          </a:p>
        </p:txBody>
      </p:sp>
    </p:spTree>
    <p:extLst>
      <p:ext uri="{BB962C8B-B14F-4D97-AF65-F5344CB8AC3E}">
        <p14:creationId xmlns:p14="http://schemas.microsoft.com/office/powerpoint/2010/main" val="2656927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67</a:t>
            </a:fld>
            <a:endParaRPr lang="es-ES" dirty="0"/>
          </a:p>
        </p:txBody>
      </p:sp>
    </p:spTree>
    <p:extLst>
      <p:ext uri="{BB962C8B-B14F-4D97-AF65-F5344CB8AC3E}">
        <p14:creationId xmlns:p14="http://schemas.microsoft.com/office/powerpoint/2010/main" val="2439943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68</a:t>
            </a:fld>
            <a:endParaRPr lang="es-ES" dirty="0"/>
          </a:p>
        </p:txBody>
      </p:sp>
    </p:spTree>
    <p:extLst>
      <p:ext uri="{BB962C8B-B14F-4D97-AF65-F5344CB8AC3E}">
        <p14:creationId xmlns:p14="http://schemas.microsoft.com/office/powerpoint/2010/main" val="19053830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69</a:t>
            </a:fld>
            <a:endParaRPr lang="es-ES" dirty="0"/>
          </a:p>
        </p:txBody>
      </p:sp>
    </p:spTree>
    <p:extLst>
      <p:ext uri="{BB962C8B-B14F-4D97-AF65-F5344CB8AC3E}">
        <p14:creationId xmlns:p14="http://schemas.microsoft.com/office/powerpoint/2010/main" val="7609241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70</a:t>
            </a:fld>
            <a:endParaRPr lang="es-ES" dirty="0"/>
          </a:p>
        </p:txBody>
      </p:sp>
    </p:spTree>
    <p:extLst>
      <p:ext uri="{BB962C8B-B14F-4D97-AF65-F5344CB8AC3E}">
        <p14:creationId xmlns:p14="http://schemas.microsoft.com/office/powerpoint/2010/main" val="146650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a:t>
            </a:fld>
            <a:endParaRPr lang="es-ES" dirty="0"/>
          </a:p>
        </p:txBody>
      </p:sp>
    </p:spTree>
    <p:extLst>
      <p:ext uri="{BB962C8B-B14F-4D97-AF65-F5344CB8AC3E}">
        <p14:creationId xmlns:p14="http://schemas.microsoft.com/office/powerpoint/2010/main" val="1894479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71</a:t>
            </a:fld>
            <a:endParaRPr lang="es-ES" dirty="0"/>
          </a:p>
        </p:txBody>
      </p:sp>
    </p:spTree>
    <p:extLst>
      <p:ext uri="{BB962C8B-B14F-4D97-AF65-F5344CB8AC3E}">
        <p14:creationId xmlns:p14="http://schemas.microsoft.com/office/powerpoint/2010/main" val="42464919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72</a:t>
            </a:fld>
            <a:endParaRPr lang="es-ES" dirty="0"/>
          </a:p>
        </p:txBody>
      </p:sp>
    </p:spTree>
    <p:extLst>
      <p:ext uri="{BB962C8B-B14F-4D97-AF65-F5344CB8AC3E}">
        <p14:creationId xmlns:p14="http://schemas.microsoft.com/office/powerpoint/2010/main" val="4246491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73</a:t>
            </a:fld>
            <a:endParaRPr lang="es-ES" dirty="0"/>
          </a:p>
        </p:txBody>
      </p:sp>
    </p:spTree>
    <p:extLst>
      <p:ext uri="{BB962C8B-B14F-4D97-AF65-F5344CB8AC3E}">
        <p14:creationId xmlns:p14="http://schemas.microsoft.com/office/powerpoint/2010/main" val="4246491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74</a:t>
            </a:fld>
            <a:endParaRPr lang="es-ES" dirty="0"/>
          </a:p>
        </p:txBody>
      </p:sp>
    </p:spTree>
    <p:extLst>
      <p:ext uri="{BB962C8B-B14F-4D97-AF65-F5344CB8AC3E}">
        <p14:creationId xmlns:p14="http://schemas.microsoft.com/office/powerpoint/2010/main" val="760924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75</a:t>
            </a:fld>
            <a:endParaRPr lang="es-ES" dirty="0"/>
          </a:p>
        </p:txBody>
      </p:sp>
    </p:spTree>
    <p:extLst>
      <p:ext uri="{BB962C8B-B14F-4D97-AF65-F5344CB8AC3E}">
        <p14:creationId xmlns:p14="http://schemas.microsoft.com/office/powerpoint/2010/main" val="7609241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76</a:t>
            </a:fld>
            <a:endParaRPr lang="es-ES" dirty="0"/>
          </a:p>
        </p:txBody>
      </p:sp>
    </p:spTree>
    <p:extLst>
      <p:ext uri="{BB962C8B-B14F-4D97-AF65-F5344CB8AC3E}">
        <p14:creationId xmlns:p14="http://schemas.microsoft.com/office/powerpoint/2010/main" val="7609241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77</a:t>
            </a:fld>
            <a:endParaRPr lang="es-ES" dirty="0"/>
          </a:p>
        </p:txBody>
      </p:sp>
    </p:spTree>
    <p:extLst>
      <p:ext uri="{BB962C8B-B14F-4D97-AF65-F5344CB8AC3E}">
        <p14:creationId xmlns:p14="http://schemas.microsoft.com/office/powerpoint/2010/main" val="100069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78</a:t>
            </a:fld>
            <a:endParaRPr lang="es-ES" dirty="0"/>
          </a:p>
        </p:txBody>
      </p:sp>
    </p:spTree>
    <p:extLst>
      <p:ext uri="{BB962C8B-B14F-4D97-AF65-F5344CB8AC3E}">
        <p14:creationId xmlns:p14="http://schemas.microsoft.com/office/powerpoint/2010/main" val="30664792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79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a:t>
            </a:fld>
            <a:endParaRPr lang="es-ES" dirty="0"/>
          </a:p>
        </p:txBody>
      </p:sp>
    </p:spTree>
    <p:extLst>
      <p:ext uri="{BB962C8B-B14F-4D97-AF65-F5344CB8AC3E}">
        <p14:creationId xmlns:p14="http://schemas.microsoft.com/office/powerpoint/2010/main" val="2174311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84</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85</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86</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89</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90</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a:t>
            </a:fld>
            <a:endParaRPr lang="es-ES" dirty="0"/>
          </a:p>
        </p:txBody>
      </p:sp>
    </p:spTree>
    <p:extLst>
      <p:ext uri="{BB962C8B-B14F-4D97-AF65-F5344CB8AC3E}">
        <p14:creationId xmlns:p14="http://schemas.microsoft.com/office/powerpoint/2010/main" val="424114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91</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92</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93</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94</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95</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96</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97</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98</a:t>
            </a:fld>
            <a:endParaRPr lang="es-ES" dirty="0"/>
          </a:p>
        </p:txBody>
      </p:sp>
    </p:spTree>
    <p:extLst>
      <p:ext uri="{BB962C8B-B14F-4D97-AF65-F5344CB8AC3E}">
        <p14:creationId xmlns:p14="http://schemas.microsoft.com/office/powerpoint/2010/main" val="41233071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99</a:t>
            </a:fld>
            <a:endParaRPr lang="es-ES" dirty="0"/>
          </a:p>
        </p:txBody>
      </p:sp>
    </p:spTree>
    <p:extLst>
      <p:ext uri="{BB962C8B-B14F-4D97-AF65-F5344CB8AC3E}">
        <p14:creationId xmlns:p14="http://schemas.microsoft.com/office/powerpoint/2010/main" val="30664792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CC8781F-200D-4AC8-9178-2EC3C28EACBC}" type="slidenum">
              <a:rPr lang="es-ES" smtClean="0"/>
              <a:t>100</a:t>
            </a:fld>
            <a:endParaRPr lang="es-ES" dirty="0"/>
          </a:p>
        </p:txBody>
      </p:sp>
    </p:spTree>
    <p:extLst>
      <p:ext uri="{BB962C8B-B14F-4D97-AF65-F5344CB8AC3E}">
        <p14:creationId xmlns:p14="http://schemas.microsoft.com/office/powerpoint/2010/main" val="412330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t>10/11/2016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2E700DB3-DBF0-4086-B675-117E7A9610B8}" type="datetimeFigureOut">
              <a:rPr lang="pt-BR" smtClean="0"/>
              <a:t>10/11/2016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2E700DB3-DBF0-4086-B675-117E7A9610B8}" type="datetimeFigureOut">
              <a:rPr lang="pt-BR" smtClean="0"/>
              <a:t>10/11/2016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t="12569" r="16767" b="8564"/>
          <a:stretch/>
        </p:blipFill>
        <p:spPr>
          <a:xfrm>
            <a:off x="3508221" y="2852936"/>
            <a:ext cx="5635780" cy="4005065"/>
          </a:xfrm>
          <a:prstGeom prst="rect">
            <a:avLst/>
          </a:prstGeom>
        </p:spPr>
      </p:pic>
      <p:pic>
        <p:nvPicPr>
          <p:cNvPr id="8" name="7 Image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72" y="-21927"/>
            <a:ext cx="9202474" cy="6901854"/>
          </a:xfrm>
          <a:prstGeom prst="rect">
            <a:avLst/>
          </a:prstGeom>
        </p:spPr>
      </p:pic>
      <p:sp>
        <p:nvSpPr>
          <p:cNvPr id="6" name="5 Marcador de número de diapositiva"/>
          <p:cNvSpPr>
            <a:spLocks noGrp="1"/>
          </p:cNvSpPr>
          <p:nvPr>
            <p:ph type="sldNum" sz="quarter" idx="12"/>
          </p:nvPr>
        </p:nvSpPr>
        <p:spPr>
          <a:xfrm>
            <a:off x="8100392" y="6160219"/>
            <a:ext cx="586408" cy="365125"/>
          </a:xfrm>
        </p:spPr>
        <p:txBody>
          <a:bodyPr/>
          <a:lstStyle/>
          <a:p>
            <a:fld id="{E60061AB-E3E3-4B82-98B1-945D99ABF5FB}" type="slidenum">
              <a:rPr lang="es-ES" smtClean="0"/>
              <a:t>‹Nº›</a:t>
            </a:fld>
            <a:endParaRPr lang="es-ES" dirty="0"/>
          </a:p>
        </p:txBody>
      </p:sp>
      <p:sp>
        <p:nvSpPr>
          <p:cNvPr id="5" name="4 Rectángulo"/>
          <p:cNvSpPr/>
          <p:nvPr userDrawn="1"/>
        </p:nvSpPr>
        <p:spPr>
          <a:xfrm>
            <a:off x="-72008" y="2060848"/>
            <a:ext cx="9216008" cy="2016224"/>
          </a:xfrm>
          <a:prstGeom prst="rect">
            <a:avLst/>
          </a:prstGeom>
          <a:solidFill>
            <a:srgbClr val="9AAE04"/>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Tree>
    <p:extLst>
      <p:ext uri="{BB962C8B-B14F-4D97-AF65-F5344CB8AC3E}">
        <p14:creationId xmlns:p14="http://schemas.microsoft.com/office/powerpoint/2010/main" val="403290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12"/>
            <a:ext cx="2050814" cy="6846188"/>
          </a:xfrm>
          <a:prstGeom prst="rect">
            <a:avLst/>
          </a:prstGeom>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l="13336" t="18939" r="12616" b="19389"/>
          <a:stretch/>
        </p:blipFill>
        <p:spPr>
          <a:xfrm>
            <a:off x="6710400" y="270000"/>
            <a:ext cx="2124000" cy="1176751"/>
          </a:xfrm>
          <a:prstGeom prst="rect">
            <a:avLst/>
          </a:prstGeom>
        </p:spPr>
      </p:pic>
      <p:sp>
        <p:nvSpPr>
          <p:cNvPr id="4" name="3 Título"/>
          <p:cNvSpPr>
            <a:spLocks noGrp="1"/>
          </p:cNvSpPr>
          <p:nvPr>
            <p:ph type="title" hasCustomPrompt="1"/>
          </p:nvPr>
        </p:nvSpPr>
        <p:spPr>
          <a:xfrm>
            <a:off x="2987824" y="2204864"/>
            <a:ext cx="5616624" cy="562074"/>
          </a:xfrm>
        </p:spPr>
        <p:txBody>
          <a:bodyPr anchor="t" anchorCtr="0">
            <a:normAutofit/>
          </a:bodyPr>
          <a:lstStyle>
            <a:lvl1pPr algn="l">
              <a:defRPr sz="2200" b="1" baseline="0">
                <a:solidFill>
                  <a:srgbClr val="9AAE04"/>
                </a:solidFill>
                <a:latin typeface="Arial" pitchFamily="34" charset="0"/>
                <a:cs typeface="Arial" pitchFamily="34" charset="0"/>
              </a:defRPr>
            </a:lvl1pPr>
          </a:lstStyle>
          <a:p>
            <a:r>
              <a:rPr lang="es-ES" dirty="0"/>
              <a:t>Índice (</a:t>
            </a:r>
            <a:r>
              <a:rPr lang="es-ES" dirty="0" err="1"/>
              <a:t>arial</a:t>
            </a:r>
            <a:r>
              <a:rPr lang="es-ES" dirty="0"/>
              <a:t> </a:t>
            </a:r>
            <a:r>
              <a:rPr lang="es-ES" dirty="0" err="1"/>
              <a:t>bold</a:t>
            </a:r>
            <a:r>
              <a:rPr lang="es-ES" dirty="0"/>
              <a:t> 22, verde)</a:t>
            </a:r>
          </a:p>
        </p:txBody>
      </p:sp>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dirty="0"/>
          </a:p>
        </p:txBody>
      </p:sp>
      <p:sp>
        <p:nvSpPr>
          <p:cNvPr id="22" name="21 Marcador de texto"/>
          <p:cNvSpPr>
            <a:spLocks noGrp="1"/>
          </p:cNvSpPr>
          <p:nvPr>
            <p:ph type="body" sz="quarter" idx="13" hasCustomPrompt="1"/>
          </p:nvPr>
        </p:nvSpPr>
        <p:spPr>
          <a:xfrm>
            <a:off x="2987824" y="2780928"/>
            <a:ext cx="5616624" cy="2376264"/>
          </a:xfrm>
        </p:spPr>
        <p:txBody>
          <a:bodyPr/>
          <a:lstStyle>
            <a:lvl1pPr marL="514350" indent="-514350">
              <a:buClr>
                <a:srgbClr val="9AAE04"/>
              </a:buClr>
              <a:buFont typeface="+mj-lt"/>
              <a:buAutoNum type="arabicPeriod"/>
              <a:defRPr sz="1800" b="1" baseline="0">
                <a:solidFill>
                  <a:srgbClr val="505050"/>
                </a:solidFill>
                <a:latin typeface="Arial" pitchFamily="34" charset="0"/>
                <a:cs typeface="Arial" pitchFamily="34" charset="0"/>
              </a:defRPr>
            </a:lvl1pPr>
            <a:lvl2pPr marL="1028700" indent="-571500">
              <a:buClr>
                <a:srgbClr val="9AAE04"/>
              </a:buClr>
              <a:buFont typeface="+mj-lt"/>
              <a:buAutoNum type="romanLcPeriod"/>
              <a:defRPr sz="1400" baseline="0">
                <a:solidFill>
                  <a:srgbClr val="505050"/>
                </a:solidFill>
                <a:latin typeface="Arial" pitchFamily="34" charset="0"/>
                <a:cs typeface="Arial" pitchFamily="34" charset="0"/>
              </a:defRPr>
            </a:lvl2pPr>
            <a:lvl3pPr>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a:t>Capítulo (</a:t>
            </a:r>
            <a:r>
              <a:rPr lang="es-ES" dirty="0" err="1"/>
              <a:t>arial</a:t>
            </a:r>
            <a:r>
              <a:rPr lang="es-ES" dirty="0"/>
              <a:t> </a:t>
            </a:r>
            <a:r>
              <a:rPr lang="es-ES" dirty="0" err="1"/>
              <a:t>bold</a:t>
            </a:r>
            <a:r>
              <a:rPr lang="es-ES" dirty="0"/>
              <a:t> 18, gris oscuro)</a:t>
            </a:r>
          </a:p>
          <a:p>
            <a:pPr lvl="1"/>
            <a:r>
              <a:rPr lang="es-ES" dirty="0"/>
              <a:t>Subcapítulo (</a:t>
            </a:r>
            <a:r>
              <a:rPr lang="es-ES" dirty="0" err="1"/>
              <a:t>arial</a:t>
            </a:r>
            <a:r>
              <a:rPr lang="es-ES" dirty="0"/>
              <a:t> 14, gris oscuro)</a:t>
            </a:r>
          </a:p>
          <a:p>
            <a:pPr lvl="1"/>
            <a:r>
              <a:rPr lang="es-ES" dirty="0"/>
              <a:t>Subcapítulo (</a:t>
            </a:r>
            <a:r>
              <a:rPr lang="es-ES" dirty="0" err="1"/>
              <a:t>arial</a:t>
            </a:r>
            <a:r>
              <a:rPr lang="es-ES" dirty="0"/>
              <a:t> 14, gris oscuro)</a:t>
            </a:r>
          </a:p>
          <a:p>
            <a:pPr lvl="2"/>
            <a:r>
              <a:rPr lang="es-ES" dirty="0"/>
              <a:t>Tercer nivel (</a:t>
            </a:r>
            <a:r>
              <a:rPr lang="es-ES" dirty="0" err="1"/>
              <a:t>arial</a:t>
            </a:r>
            <a:r>
              <a:rPr lang="es-ES" dirty="0"/>
              <a:t> 12, gris oscuro)</a:t>
            </a:r>
          </a:p>
          <a:p>
            <a:pPr lvl="0"/>
            <a:r>
              <a:rPr lang="es-ES" dirty="0"/>
              <a:t>Capítulo (</a:t>
            </a:r>
            <a:r>
              <a:rPr lang="es-ES" dirty="0" err="1"/>
              <a:t>arial</a:t>
            </a:r>
            <a:r>
              <a:rPr lang="es-ES" dirty="0"/>
              <a:t> </a:t>
            </a:r>
            <a:r>
              <a:rPr lang="es-ES" dirty="0" err="1"/>
              <a:t>bold</a:t>
            </a:r>
            <a:r>
              <a:rPr lang="es-ES" dirty="0"/>
              <a:t> 18, gris oscuro)</a:t>
            </a:r>
          </a:p>
          <a:p>
            <a:pPr lvl="0"/>
            <a:r>
              <a:rPr lang="es-ES" dirty="0"/>
              <a:t>Capítulo (</a:t>
            </a:r>
            <a:r>
              <a:rPr lang="es-ES" dirty="0" err="1"/>
              <a:t>arial</a:t>
            </a:r>
            <a:r>
              <a:rPr lang="es-ES" dirty="0"/>
              <a:t> </a:t>
            </a:r>
            <a:r>
              <a:rPr lang="es-ES" dirty="0" err="1"/>
              <a:t>bold</a:t>
            </a:r>
            <a:r>
              <a:rPr lang="es-ES" dirty="0"/>
              <a:t> 18, gris oscuro)</a:t>
            </a:r>
          </a:p>
          <a:p>
            <a:pPr lvl="0"/>
            <a:r>
              <a:rPr lang="es-ES" dirty="0"/>
              <a:t>Capítulo (</a:t>
            </a:r>
            <a:r>
              <a:rPr lang="es-ES" dirty="0" err="1"/>
              <a:t>arial</a:t>
            </a:r>
            <a:r>
              <a:rPr lang="es-ES" dirty="0"/>
              <a:t> </a:t>
            </a:r>
            <a:r>
              <a:rPr lang="es-ES" dirty="0" err="1"/>
              <a:t>bold</a:t>
            </a:r>
            <a:r>
              <a:rPr lang="es-ES" dirty="0"/>
              <a:t> 18, gris oscuro)</a:t>
            </a:r>
          </a:p>
        </p:txBody>
      </p:sp>
    </p:spTree>
    <p:extLst>
      <p:ext uri="{BB962C8B-B14F-4D97-AF65-F5344CB8AC3E}">
        <p14:creationId xmlns:p14="http://schemas.microsoft.com/office/powerpoint/2010/main" val="557909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ido">
    <p:spTree>
      <p:nvGrpSpPr>
        <p:cNvPr id="1" name=""/>
        <p:cNvGrpSpPr/>
        <p:nvPr/>
      </p:nvGrpSpPr>
      <p:grpSpPr>
        <a:xfrm>
          <a:off x="0" y="0"/>
          <a:ext cx="0" cy="0"/>
          <a:chOff x="0" y="0"/>
          <a:chExt cx="0" cy="0"/>
        </a:xfrm>
      </p:grpSpPr>
      <p:pic>
        <p:nvPicPr>
          <p:cNvPr id="2" name="1 Imagen"/>
          <p:cNvPicPr>
            <a:picLocks noChangeAspect="1"/>
          </p:cNvPicPr>
          <p:nvPr userDrawn="1"/>
        </p:nvPicPr>
        <p:blipFill rotWithShape="1">
          <a:blip r:embed="rId2">
            <a:extLst>
              <a:ext uri="{28A0092B-C50C-407E-A947-70E740481C1C}">
                <a14:useLocalDpi xmlns:a14="http://schemas.microsoft.com/office/drawing/2010/main" val="0"/>
              </a:ext>
            </a:extLst>
          </a:blip>
          <a:srcRect t="6248"/>
          <a:stretch/>
        </p:blipFill>
        <p:spPr>
          <a:xfrm>
            <a:off x="377" y="0"/>
            <a:ext cx="9143245" cy="1491533"/>
          </a:xfrm>
          <a:prstGeom prst="rect">
            <a:avLst/>
          </a:prstGeom>
        </p:spPr>
      </p:pic>
      <p:sp>
        <p:nvSpPr>
          <p:cNvPr id="3" name="8 Marcador de número de diapositiva"/>
          <p:cNvSpPr>
            <a:spLocks noGrp="1"/>
          </p:cNvSpPr>
          <p:nvPr>
            <p:ph type="sldNum" sz="quarter" idx="12"/>
          </p:nvPr>
        </p:nvSpPr>
        <p:spPr>
          <a:xfrm>
            <a:off x="8028384" y="6356350"/>
            <a:ext cx="658416" cy="365125"/>
          </a:xfrm>
        </p:spPr>
        <p:txBody>
          <a:bodyPr/>
          <a:lstStyle>
            <a:lvl1pPr>
              <a:defRPr>
                <a:solidFill>
                  <a:schemeClr val="bg2"/>
                </a:solidFill>
              </a:defRPr>
            </a:lvl1pPr>
          </a:lstStyle>
          <a:p>
            <a:fld id="{E60061AB-E3E3-4B82-98B1-945D99ABF5FB}" type="slidenum">
              <a:rPr lang="es-ES" smtClean="0"/>
              <a:pPr/>
              <a:t>‹Nº›</a:t>
            </a:fld>
            <a:endParaRPr lang="es-ES" dirty="0"/>
          </a:p>
        </p:txBody>
      </p:sp>
    </p:spTree>
    <p:extLst>
      <p:ext uri="{BB962C8B-B14F-4D97-AF65-F5344CB8AC3E}">
        <p14:creationId xmlns:p14="http://schemas.microsoft.com/office/powerpoint/2010/main" val="3700846041"/>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2E700DB3-DBF0-4086-B675-117E7A9610B8}" type="datetimeFigureOut">
              <a:rPr lang="pt-BR" smtClean="0"/>
              <a:t>10/11/2016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t>10/11/2016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2E700DB3-DBF0-4086-B675-117E7A9610B8}" type="datetimeFigureOut">
              <a:rPr lang="pt-BR" smtClean="0"/>
              <a:t>10/11/2016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2E700DB3-DBF0-4086-B675-117E7A9610B8}" type="datetimeFigureOut">
              <a:rPr lang="pt-BR" smtClean="0"/>
              <a:t>10/11/2016</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p>
            <a:fld id="{2E700DB3-DBF0-4086-B675-117E7A9610B8}" type="datetimeFigureOut">
              <a:rPr lang="pt-BR" smtClean="0"/>
              <a:t>10/11/2016</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t>10/11/2016</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t>10/11/2016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t>10/11/2016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t>10/11/2016</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maven.apache.org/download.html" TargetMode="External"/><Relationship Id="rId2" Type="http://schemas.openxmlformats.org/officeDocument/2006/relationships/notesSlide" Target="../notesSlides/notesSlide100.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3" Type="http://schemas.openxmlformats.org/officeDocument/2006/relationships/hyperlink" Target="http://archiva.apache.org/index.cgi" TargetMode="External"/><Relationship Id="rId2" Type="http://schemas.openxmlformats.org/officeDocument/2006/relationships/notesSlide" Target="../notesSlides/notesSlide111.xml"/><Relationship Id="rId1" Type="http://schemas.openxmlformats.org/officeDocument/2006/relationships/slideLayout" Target="../slideLayouts/slideLayout14.xml"/><Relationship Id="rId5" Type="http://schemas.openxmlformats.org/officeDocument/2006/relationships/hyperlink" Target="http://www.sonatype.com/Nexus" TargetMode="External"/><Relationship Id="rId4" Type="http://schemas.openxmlformats.org/officeDocument/2006/relationships/hyperlink" Target="http://www.jfrog.com/home"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mvnrepository.com/" TargetMode="External"/><Relationship Id="rId2" Type="http://schemas.openxmlformats.org/officeDocument/2006/relationships/notesSlide" Target="../notesSlides/notesSlide112.xml"/><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hyperlink" Target="http://logging.apache.org/log4j/1.2/download.html" TargetMode="External"/><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www.oracle.com/technetwork/es/java/javase/downloads/jdk7-downloads-1880260.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6 CuadroTexto"/>
          <p:cNvSpPr txBox="1">
            <a:spLocks noChangeArrowheads="1"/>
          </p:cNvSpPr>
          <p:nvPr/>
        </p:nvSpPr>
        <p:spPr bwMode="auto">
          <a:xfrm>
            <a:off x="524942" y="3352711"/>
            <a:ext cx="5256213" cy="427037"/>
          </a:xfrm>
          <a:prstGeom prst="rect">
            <a:avLst/>
          </a:prstGeom>
          <a:noFill/>
          <a:ln w="9525">
            <a:noFill/>
            <a:miter lim="800000"/>
            <a:headEnd/>
            <a:tailEnd/>
          </a:ln>
        </p:spPr>
        <p:txBody>
          <a:bodyPr>
            <a:spAutoFit/>
          </a:bodyPr>
          <a:lstStyle/>
          <a:p>
            <a:r>
              <a:rPr lang="es-ES" sz="2200" dirty="0">
                <a:solidFill>
                  <a:schemeClr val="bg1"/>
                </a:solidFill>
                <a:cs typeface="Arial" charset="0"/>
              </a:rPr>
              <a:t>Noviembre 2016</a:t>
            </a:r>
          </a:p>
        </p:txBody>
      </p:sp>
      <p:pic>
        <p:nvPicPr>
          <p:cNvPr id="129027" name="3 Imagen"/>
          <p:cNvPicPr>
            <a:picLocks noChangeAspect="1"/>
          </p:cNvPicPr>
          <p:nvPr/>
        </p:nvPicPr>
        <p:blipFill>
          <a:blip r:embed="rId2"/>
          <a:srcRect/>
          <a:stretch>
            <a:fillRect/>
          </a:stretch>
        </p:blipFill>
        <p:spPr bwMode="auto">
          <a:xfrm>
            <a:off x="5346700" y="3213100"/>
            <a:ext cx="3833813" cy="1152525"/>
          </a:xfrm>
          <a:prstGeom prst="rect">
            <a:avLst/>
          </a:prstGeom>
          <a:noFill/>
          <a:ln w="9525">
            <a:noFill/>
            <a:miter lim="800000"/>
            <a:headEnd/>
            <a:tailEnd/>
          </a:ln>
        </p:spPr>
      </p:pic>
      <p:sp>
        <p:nvSpPr>
          <p:cNvPr id="2" name="1 Marcador de número de diapositiva"/>
          <p:cNvSpPr>
            <a:spLocks noGrp="1"/>
          </p:cNvSpPr>
          <p:nvPr>
            <p:ph type="sldNum" sz="quarter" idx="4294967295"/>
          </p:nvPr>
        </p:nvSpPr>
        <p:spPr>
          <a:xfrm>
            <a:off x="8101013" y="6159500"/>
            <a:ext cx="585787" cy="365125"/>
          </a:xfrm>
          <a:prstGeom prst="rect">
            <a:avLst/>
          </a:prstGeom>
        </p:spPr>
        <p:txBody>
          <a:bodyPr/>
          <a:lstStyle/>
          <a:p>
            <a:pPr>
              <a:defRPr/>
            </a:pPr>
            <a:fld id="{E624DB42-ABF1-44B6-9071-232E034C93FB}" type="slidenum">
              <a:rPr lang="es-ES"/>
              <a:pPr>
                <a:defRPr/>
              </a:pPr>
              <a:t>1</a:t>
            </a:fld>
            <a:endParaRPr lang="es-ES" dirty="0"/>
          </a:p>
        </p:txBody>
      </p:sp>
      <p:sp>
        <p:nvSpPr>
          <p:cNvPr id="8" name="5 CuadroTexto"/>
          <p:cNvSpPr txBox="1">
            <a:spLocks noChangeArrowheads="1"/>
          </p:cNvSpPr>
          <p:nvPr/>
        </p:nvSpPr>
        <p:spPr bwMode="auto">
          <a:xfrm>
            <a:off x="539750" y="2205038"/>
            <a:ext cx="8424863" cy="861774"/>
          </a:xfrm>
          <a:prstGeom prst="rect">
            <a:avLst/>
          </a:prstGeom>
          <a:noFill/>
          <a:ln w="9525">
            <a:noFill/>
            <a:miter lim="800000"/>
            <a:headEnd/>
            <a:tailEnd/>
          </a:ln>
        </p:spPr>
        <p:txBody>
          <a:bodyPr>
            <a:spAutoFit/>
          </a:bodyPr>
          <a:lstStyle/>
          <a:p>
            <a:r>
              <a:rPr lang="es-ES" sz="3000" b="1" dirty="0">
                <a:solidFill>
                  <a:schemeClr val="bg1"/>
                </a:solidFill>
                <a:latin typeface="Arial" pitchFamily="34" charset="0"/>
                <a:cs typeface="Arial" pitchFamily="34" charset="0"/>
              </a:rPr>
              <a:t>Java</a:t>
            </a:r>
          </a:p>
          <a:p>
            <a:r>
              <a:rPr lang="es-ES" sz="2000" b="1" dirty="0">
                <a:solidFill>
                  <a:schemeClr val="bg1"/>
                </a:solidFill>
                <a:latin typeface="Arial" pitchFamily="34" charset="0"/>
                <a:cs typeface="Arial" pitchFamily="34" charset="0"/>
              </a:rPr>
              <a:t>Curso de Java Básico</a:t>
            </a:r>
          </a:p>
        </p:txBody>
      </p:sp>
      <p:pic>
        <p:nvPicPr>
          <p:cNvPr id="1026" name="Picture 2" descr="C:\Users\yduartep\Desktop\java-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6364" y="332656"/>
            <a:ext cx="2597884" cy="1596242"/>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548920" y="3717032"/>
            <a:ext cx="4358694" cy="369332"/>
          </a:xfrm>
          <a:prstGeom prst="rect">
            <a:avLst/>
          </a:prstGeom>
          <a:noFill/>
        </p:spPr>
        <p:txBody>
          <a:bodyPr wrap="none" rtlCol="0">
            <a:spAutoFit/>
          </a:bodyPr>
          <a:lstStyle/>
          <a:p>
            <a:r>
              <a:rPr lang="en-US" b="1" dirty="0" smtClean="0">
                <a:solidFill>
                  <a:schemeClr val="bg1"/>
                </a:solidFill>
              </a:rPr>
              <a:t>Autores: </a:t>
            </a:r>
            <a:r>
              <a:rPr lang="es-ES" b="1" dirty="0">
                <a:solidFill>
                  <a:schemeClr val="bg1"/>
                </a:solidFill>
              </a:rPr>
              <a:t>Yahima </a:t>
            </a:r>
            <a:r>
              <a:rPr lang="es-ES" b="1" dirty="0" smtClean="0">
                <a:solidFill>
                  <a:schemeClr val="bg1"/>
                </a:solidFill>
              </a:rPr>
              <a:t>Duarte, José </a:t>
            </a:r>
            <a:r>
              <a:rPr lang="es-ES" b="1" dirty="0">
                <a:solidFill>
                  <a:schemeClr val="bg1"/>
                </a:solidFill>
              </a:rPr>
              <a:t>Tomás </a:t>
            </a:r>
            <a:r>
              <a:rPr lang="es-ES" b="1" dirty="0" smtClean="0">
                <a:solidFill>
                  <a:schemeClr val="bg1"/>
                </a:solidFill>
              </a:rPr>
              <a:t>Bozzo </a:t>
            </a:r>
            <a:endParaRPr lang="es-ES" b="1" dirty="0">
              <a:solidFill>
                <a:schemeClr val="bg1"/>
              </a:solidFill>
            </a:endParaRPr>
          </a:p>
        </p:txBody>
      </p:sp>
    </p:spTree>
    <p:extLst>
      <p:ext uri="{BB962C8B-B14F-4D97-AF65-F5344CB8AC3E}">
        <p14:creationId xmlns:p14="http://schemas.microsoft.com/office/powerpoint/2010/main" val="855912081"/>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1.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7. Esperar…</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547664" y="1947285"/>
            <a:ext cx="6079919" cy="4727472"/>
          </a:xfrm>
          <a:prstGeom prst="rect">
            <a:avLst/>
          </a:prstGeom>
        </p:spPr>
      </p:pic>
    </p:spTree>
    <p:extLst>
      <p:ext uri="{BB962C8B-B14F-4D97-AF65-F5344CB8AC3E}">
        <p14:creationId xmlns:p14="http://schemas.microsoft.com/office/powerpoint/2010/main" val="3733292012"/>
      </p:ext>
    </p:extLst>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1</a:t>
            </a:r>
            <a:r>
              <a:rPr lang="en-US" dirty="0">
                <a:solidFill>
                  <a:schemeClr val="bg1"/>
                </a:solidFill>
                <a:latin typeface="Arial" pitchFamily="34" charset="0"/>
                <a:cs typeface="Arial" pitchFamily="34" charset="0"/>
              </a:rPr>
              <a:t>. </a:t>
            </a:r>
            <a:r>
              <a:rPr lang="es-ES" dirty="0">
                <a:solidFill>
                  <a:schemeClr val="bg1"/>
                </a:solidFill>
                <a:latin typeface="Arial" pitchFamily="34" charset="0"/>
                <a:cs typeface="Arial" pitchFamily="34" charset="0"/>
              </a:rPr>
              <a:t>¿Qué es Maven? </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1323439"/>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1000"/>
              </a:spcAft>
              <a:buFont typeface="Arial" panose="020B0604020202020204" pitchFamily="34" charset="0"/>
              <a:buChar char="•"/>
            </a:pPr>
            <a:r>
              <a:rPr lang="es-ES" sz="2000" b="1" dirty="0" smtClean="0">
                <a:solidFill>
                  <a:schemeClr val="tx1">
                    <a:lumMod val="65000"/>
                    <a:lumOff val="35000"/>
                  </a:schemeClr>
                </a:solidFill>
              </a:rPr>
              <a:t>Maven</a:t>
            </a:r>
            <a:r>
              <a:rPr lang="es-ES" sz="2000" dirty="0" smtClean="0">
                <a:solidFill>
                  <a:schemeClr val="tx1">
                    <a:lumMod val="65000"/>
                    <a:lumOff val="35000"/>
                  </a:schemeClr>
                </a:solidFill>
              </a:rPr>
              <a:t> </a:t>
            </a:r>
            <a:r>
              <a:rPr lang="es-ES" sz="2000" dirty="0">
                <a:solidFill>
                  <a:schemeClr val="tx1">
                    <a:lumMod val="65000"/>
                    <a:lumOff val="35000"/>
                  </a:schemeClr>
                </a:solidFill>
              </a:rPr>
              <a:t>es una herramienta </a:t>
            </a:r>
            <a:r>
              <a:rPr lang="es-ES" sz="2000" i="1" dirty="0">
                <a:solidFill>
                  <a:schemeClr val="tx1">
                    <a:lumMod val="65000"/>
                    <a:lumOff val="35000"/>
                  </a:schemeClr>
                </a:solidFill>
              </a:rPr>
              <a:t>open source </a:t>
            </a:r>
            <a:r>
              <a:rPr lang="es-ES" sz="2000" dirty="0">
                <a:solidFill>
                  <a:schemeClr val="tx1">
                    <a:lumMod val="65000"/>
                    <a:lumOff val="35000"/>
                  </a:schemeClr>
                </a:solidFill>
              </a:rPr>
              <a:t>para </a:t>
            </a:r>
            <a:r>
              <a:rPr lang="es-ES" sz="2000" b="1" i="1" dirty="0">
                <a:solidFill>
                  <a:schemeClr val="tx1">
                    <a:lumMod val="65000"/>
                    <a:lumOff val="35000"/>
                  </a:schemeClr>
                </a:solidFill>
              </a:rPr>
              <a:t>administrar proyectos </a:t>
            </a:r>
            <a:r>
              <a:rPr lang="es-ES" sz="2000" dirty="0">
                <a:solidFill>
                  <a:schemeClr val="tx1">
                    <a:lumMod val="65000"/>
                    <a:lumOff val="35000"/>
                  </a:schemeClr>
                </a:solidFill>
              </a:rPr>
              <a:t>de </a:t>
            </a:r>
            <a:r>
              <a:rPr lang="es-ES" sz="2000" dirty="0" smtClean="0">
                <a:solidFill>
                  <a:schemeClr val="tx1">
                    <a:lumMod val="65000"/>
                    <a:lumOff val="35000"/>
                  </a:schemeClr>
                </a:solidFill>
              </a:rPr>
              <a:t>software. Es decir </a:t>
            </a:r>
            <a:r>
              <a:rPr lang="es-ES" sz="2000" b="1" i="1" dirty="0" smtClean="0">
                <a:solidFill>
                  <a:schemeClr val="tx1">
                    <a:lumMod val="65000"/>
                    <a:lumOff val="35000"/>
                  </a:schemeClr>
                </a:solidFill>
              </a:rPr>
              <a:t>gestionar </a:t>
            </a:r>
            <a:r>
              <a:rPr lang="es-ES" sz="2000" b="1" i="1" dirty="0">
                <a:solidFill>
                  <a:schemeClr val="tx1">
                    <a:lumMod val="65000"/>
                    <a:lumOff val="35000"/>
                  </a:schemeClr>
                </a:solidFill>
              </a:rPr>
              <a:t>el ciclo de vida </a:t>
            </a:r>
            <a:r>
              <a:rPr lang="es-ES" sz="2000" dirty="0">
                <a:solidFill>
                  <a:schemeClr val="tx1">
                    <a:lumMod val="65000"/>
                    <a:lumOff val="35000"/>
                  </a:schemeClr>
                </a:solidFill>
              </a:rPr>
              <a:t>desde la creación de un proyecto en un lenguaje dado, hasta la generación de un binario que pueda distribuirse con el proyecto</a:t>
            </a:r>
            <a:r>
              <a:rPr lang="es-ES" sz="2000" dirty="0" smtClean="0">
                <a:solidFill>
                  <a:schemeClr val="tx1">
                    <a:lumMod val="65000"/>
                    <a:lumOff val="35000"/>
                  </a:schemeClr>
                </a:solidFill>
              </a:rPr>
              <a:t>.</a:t>
            </a:r>
            <a:endParaRPr lang="es-ES" sz="2000" dirty="0">
              <a:solidFill>
                <a:schemeClr val="tx1">
                  <a:lumMod val="65000"/>
                  <a:lumOff val="35000"/>
                </a:schemeClr>
              </a:solidFill>
            </a:endParaRPr>
          </a:p>
        </p:txBody>
      </p:sp>
      <p:pic>
        <p:nvPicPr>
          <p:cNvPr id="1026" name="Picture 2" descr="C:\Users\yduartep\Desktop\004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407" y="2826161"/>
            <a:ext cx="2475855" cy="1650570"/>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467544" y="2852936"/>
            <a:ext cx="6056635" cy="1759456"/>
          </a:xfrm>
          <a:prstGeom prst="rect">
            <a:avLst/>
          </a:prstGeom>
          <a:noFill/>
        </p:spPr>
        <p:txBody>
          <a:bodyPr wrap="square" rtlCol="0">
            <a:spAutoFit/>
          </a:bodyPr>
          <a:lstStyle/>
          <a:p>
            <a:pPr marL="342900" indent="-342900">
              <a:spcAft>
                <a:spcPts val="1000"/>
              </a:spcAft>
              <a:buFont typeface="Arial" panose="020B0604020202020204" pitchFamily="34" charset="0"/>
              <a:buChar char="•"/>
            </a:pPr>
            <a:r>
              <a:rPr lang="es-ES" sz="2000" dirty="0">
                <a:solidFill>
                  <a:schemeClr val="tx1">
                    <a:lumMod val="65000"/>
                    <a:lumOff val="35000"/>
                  </a:schemeClr>
                </a:solidFill>
                <a:latin typeface="Arial" pitchFamily="34" charset="0"/>
                <a:cs typeface="Arial" pitchFamily="34" charset="0"/>
              </a:rPr>
              <a:t>Todos los proyectos Maven tienen por default la misma estructura de directorios.</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latin typeface="Arial" pitchFamily="34" charset="0"/>
                <a:cs typeface="Arial" pitchFamily="34" charset="0"/>
              </a:rPr>
              <a:t>Avanzada gestión en el manejo de dependencias</a:t>
            </a:r>
            <a:r>
              <a:rPr lang="es-ES" sz="2000" dirty="0">
                <a:solidFill>
                  <a:schemeClr val="tx1">
                    <a:lumMod val="65000"/>
                    <a:lumOff val="35000"/>
                  </a:schemeClr>
                </a:solidFill>
                <a:latin typeface="Arial" pitchFamily="34" charset="0"/>
                <a:cs typeface="Arial" pitchFamily="34" charset="0"/>
              </a:rPr>
              <a:t>, informes sobre </a:t>
            </a:r>
            <a:r>
              <a:rPr lang="es-ES" sz="2000" dirty="0" smtClean="0">
                <a:solidFill>
                  <a:schemeClr val="tx1">
                    <a:lumMod val="65000"/>
                    <a:lumOff val="35000"/>
                  </a:schemeClr>
                </a:solidFill>
                <a:latin typeface="Arial" pitchFamily="34" charset="0"/>
                <a:cs typeface="Arial" pitchFamily="34" charset="0"/>
              </a:rPr>
              <a:t>tests automáticos </a:t>
            </a:r>
            <a:r>
              <a:rPr lang="es-ES" sz="2000" dirty="0">
                <a:solidFill>
                  <a:schemeClr val="tx1">
                    <a:lumMod val="65000"/>
                    <a:lumOff val="35000"/>
                  </a:schemeClr>
                </a:solidFill>
                <a:latin typeface="Arial" pitchFamily="34" charset="0"/>
                <a:cs typeface="Arial" pitchFamily="34" charset="0"/>
              </a:rPr>
              <a:t>y extensibilidad </a:t>
            </a:r>
            <a:r>
              <a:rPr lang="es-ES" sz="2000" dirty="0" smtClean="0">
                <a:solidFill>
                  <a:schemeClr val="tx1">
                    <a:lumMod val="65000"/>
                    <a:lumOff val="35000"/>
                  </a:schemeClr>
                </a:solidFill>
                <a:latin typeface="Arial" pitchFamily="34" charset="0"/>
                <a:cs typeface="Arial" pitchFamily="34" charset="0"/>
              </a:rPr>
              <a:t>a través de </a:t>
            </a:r>
            <a:r>
              <a:rPr lang="es-ES" sz="2000" b="1" i="1" dirty="0" smtClean="0">
                <a:solidFill>
                  <a:schemeClr val="tx1">
                    <a:lumMod val="65000"/>
                    <a:lumOff val="35000"/>
                  </a:schemeClr>
                </a:solidFill>
                <a:latin typeface="Arial" pitchFamily="34" charset="0"/>
                <a:cs typeface="Arial" pitchFamily="34" charset="0"/>
              </a:rPr>
              <a:t>plugins</a:t>
            </a:r>
            <a:r>
              <a:rPr lang="es-ES" sz="2000" dirty="0" smtClean="0">
                <a:solidFill>
                  <a:schemeClr val="tx1">
                    <a:lumMod val="65000"/>
                    <a:lumOff val="35000"/>
                  </a:schemeClr>
                </a:solidFill>
                <a:latin typeface="Arial" pitchFamily="34" charset="0"/>
                <a:cs typeface="Arial" pitchFamily="34" charset="0"/>
              </a:rPr>
              <a:t>.</a:t>
            </a:r>
            <a:endParaRPr lang="es-ES" sz="2000" dirty="0">
              <a:solidFill>
                <a:schemeClr val="tx1">
                  <a:lumMod val="65000"/>
                  <a:lumOff val="35000"/>
                </a:schemeClr>
              </a:solidFill>
              <a:latin typeface="Arial" pitchFamily="34" charset="0"/>
              <a:cs typeface="Arial" pitchFamily="34" charset="0"/>
            </a:endParaRPr>
          </a:p>
        </p:txBody>
      </p:sp>
      <p:sp>
        <p:nvSpPr>
          <p:cNvPr id="6" name="5 CuadroTexto"/>
          <p:cNvSpPr txBox="1"/>
          <p:nvPr/>
        </p:nvSpPr>
        <p:spPr>
          <a:xfrm>
            <a:off x="467544" y="4725144"/>
            <a:ext cx="8423721" cy="1323439"/>
          </a:xfrm>
          <a:prstGeom prst="rect">
            <a:avLst/>
          </a:prstGeom>
          <a:noFill/>
        </p:spPr>
        <p:txBody>
          <a:bodyPr wrap="square" rtlCol="0">
            <a:spAutoFit/>
          </a:bodyPr>
          <a:lstStyle/>
          <a:p>
            <a:pPr marL="342900" indent="-342900">
              <a:buFont typeface="Arial" panose="020B0604020202020204" pitchFamily="34" charset="0"/>
              <a:buChar char="•"/>
            </a:pPr>
            <a:r>
              <a:rPr lang="es-ES" sz="2000" dirty="0" smtClean="0">
                <a:solidFill>
                  <a:schemeClr val="tx1">
                    <a:lumMod val="65000"/>
                    <a:lumOff val="35000"/>
                  </a:schemeClr>
                </a:solidFill>
                <a:latin typeface="Arial" pitchFamily="34" charset="0"/>
                <a:cs typeface="Arial" pitchFamily="34" charset="0"/>
              </a:rPr>
              <a:t>Es </a:t>
            </a:r>
            <a:r>
              <a:rPr lang="es-ES" sz="2000" dirty="0">
                <a:solidFill>
                  <a:schemeClr val="tx1">
                    <a:lumMod val="65000"/>
                    <a:lumOff val="35000"/>
                  </a:schemeClr>
                </a:solidFill>
                <a:latin typeface="Arial" pitchFamily="34" charset="0"/>
                <a:cs typeface="Arial" pitchFamily="34" charset="0"/>
              </a:rPr>
              <a:t>una herramienta de gestión y comprensión de software basada en el concepto de </a:t>
            </a:r>
            <a:r>
              <a:rPr lang="es-ES" sz="2000" b="1" i="1" dirty="0">
                <a:solidFill>
                  <a:schemeClr val="tx1">
                    <a:lumMod val="65000"/>
                    <a:lumOff val="35000"/>
                  </a:schemeClr>
                </a:solidFill>
                <a:latin typeface="Arial" pitchFamily="34" charset="0"/>
                <a:cs typeface="Arial" pitchFamily="34" charset="0"/>
              </a:rPr>
              <a:t>Modelo de Objeto de Proyecto </a:t>
            </a:r>
            <a:r>
              <a:rPr lang="es-ES" sz="2000" dirty="0">
                <a:solidFill>
                  <a:schemeClr val="tx1">
                    <a:lumMod val="65000"/>
                    <a:lumOff val="35000"/>
                  </a:schemeClr>
                </a:solidFill>
                <a:latin typeface="Arial" pitchFamily="34" charset="0"/>
                <a:cs typeface="Arial" pitchFamily="34" charset="0"/>
              </a:rPr>
              <a:t>(</a:t>
            </a:r>
            <a:r>
              <a:rPr lang="es-ES" sz="2000" b="1" i="1" dirty="0">
                <a:solidFill>
                  <a:schemeClr val="tx1">
                    <a:lumMod val="65000"/>
                    <a:lumOff val="35000"/>
                  </a:schemeClr>
                </a:solidFill>
                <a:latin typeface="Arial" pitchFamily="34" charset="0"/>
                <a:cs typeface="Arial" pitchFamily="34" charset="0"/>
              </a:rPr>
              <a:t>POM</a:t>
            </a:r>
            <a:r>
              <a:rPr lang="es-ES" sz="2000" dirty="0">
                <a:solidFill>
                  <a:schemeClr val="tx1">
                    <a:lumMod val="65000"/>
                    <a:lumOff val="35000"/>
                  </a:schemeClr>
                </a:solidFill>
                <a:latin typeface="Arial" pitchFamily="34" charset="0"/>
                <a:cs typeface="Arial" pitchFamily="34" charset="0"/>
              </a:rPr>
              <a:t>) que puede gestionar la generación de proyectos, la generación de informes y la documentación a partir de </a:t>
            </a:r>
            <a:r>
              <a:rPr lang="es-ES" sz="2000" dirty="0" smtClean="0">
                <a:solidFill>
                  <a:schemeClr val="tx1">
                    <a:lumMod val="65000"/>
                    <a:lumOff val="35000"/>
                  </a:schemeClr>
                </a:solidFill>
                <a:latin typeface="Arial" pitchFamily="34" charset="0"/>
                <a:cs typeface="Arial" pitchFamily="34" charset="0"/>
              </a:rPr>
              <a:t>un punto central.</a:t>
            </a:r>
            <a:endParaRPr lang="es-ES" sz="2000"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1604035567"/>
      </p:ext>
    </p:extLst>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2</a:t>
            </a:r>
            <a:r>
              <a:rPr lang="en-US" dirty="0" smtClean="0">
                <a:solidFill>
                  <a:schemeClr val="bg1"/>
                </a:solidFill>
                <a:latin typeface="Arial" pitchFamily="34" charset="0"/>
                <a:cs typeface="Arial" pitchFamily="34" charset="0"/>
              </a:rPr>
              <a:t>. </a:t>
            </a:r>
            <a:r>
              <a:rPr lang="es-ES" dirty="0">
                <a:solidFill>
                  <a:schemeClr val="bg1"/>
                </a:solidFill>
                <a:latin typeface="Arial" pitchFamily="34" charset="0"/>
                <a:cs typeface="Arial" pitchFamily="34" charset="0"/>
              </a:rPr>
              <a:t>Instalación de Maven</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3908762"/>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457200" indent="-457200" algn="l">
              <a:spcAft>
                <a:spcPts val="1000"/>
              </a:spcAft>
              <a:buFont typeface="+mj-lt"/>
              <a:buAutoNum type="arabicPeriod"/>
            </a:pPr>
            <a:r>
              <a:rPr lang="es-ES" sz="1800" dirty="0" smtClean="0">
                <a:solidFill>
                  <a:schemeClr val="tx1">
                    <a:lumMod val="65000"/>
                    <a:lumOff val="35000"/>
                  </a:schemeClr>
                </a:solidFill>
              </a:rPr>
              <a:t>Descarga </a:t>
            </a:r>
            <a:r>
              <a:rPr lang="es-ES" sz="1800" dirty="0">
                <a:solidFill>
                  <a:schemeClr val="tx1">
                    <a:lumMod val="65000"/>
                    <a:lumOff val="35000"/>
                  </a:schemeClr>
                </a:solidFill>
              </a:rPr>
              <a:t>del sitio de </a:t>
            </a:r>
            <a:r>
              <a:rPr lang="es-ES" sz="1800" dirty="0" smtClean="0">
                <a:solidFill>
                  <a:schemeClr val="tx1">
                    <a:lumMod val="65000"/>
                    <a:lumOff val="35000"/>
                  </a:schemeClr>
                </a:solidFill>
              </a:rPr>
              <a:t>Maven</a:t>
            </a:r>
            <a:r>
              <a:rPr lang="es-ES" sz="1800" dirty="0">
                <a:solidFill>
                  <a:schemeClr val="tx1">
                    <a:lumMod val="65000"/>
                    <a:lumOff val="35000"/>
                  </a:schemeClr>
                </a:solidFill>
              </a:rPr>
              <a:t> la última versión distribuida en </a:t>
            </a:r>
            <a:r>
              <a:rPr lang="es-ES" sz="1800" dirty="0" smtClean="0">
                <a:solidFill>
                  <a:schemeClr val="tx1">
                    <a:lumMod val="65000"/>
                    <a:lumOff val="35000"/>
                  </a:schemeClr>
                </a:solidFill>
              </a:rPr>
              <a:t>.</a:t>
            </a:r>
            <a:r>
              <a:rPr lang="es-ES" sz="1800" dirty="0" err="1" smtClean="0">
                <a:solidFill>
                  <a:schemeClr val="tx1">
                    <a:lumMod val="65000"/>
                    <a:lumOff val="35000"/>
                  </a:schemeClr>
                </a:solidFill>
              </a:rPr>
              <a:t>zip</a:t>
            </a:r>
            <a:r>
              <a:rPr lang="es-ES" sz="1800" dirty="0">
                <a:solidFill>
                  <a:schemeClr val="tx1">
                    <a:lumMod val="65000"/>
                    <a:lumOff val="35000"/>
                  </a:schemeClr>
                </a:solidFill>
              </a:rPr>
              <a:t>, que contiene la distribución </a:t>
            </a:r>
            <a:r>
              <a:rPr lang="es-ES" sz="1800" dirty="0" smtClean="0">
                <a:solidFill>
                  <a:schemeClr val="tx1">
                    <a:lumMod val="65000"/>
                    <a:lumOff val="35000"/>
                  </a:schemeClr>
                </a:solidFill>
              </a:rPr>
              <a:t>binaria:  </a:t>
            </a:r>
            <a:r>
              <a:rPr lang="es-ES" sz="1800" u="sng" dirty="0" smtClean="0">
                <a:solidFill>
                  <a:schemeClr val="tx1">
                    <a:lumMod val="65000"/>
                    <a:lumOff val="35000"/>
                  </a:schemeClr>
                </a:solidFill>
                <a:hlinkClick r:id="rId3"/>
              </a:rPr>
              <a:t>http</a:t>
            </a:r>
            <a:r>
              <a:rPr lang="es-ES" sz="1800" u="sng" dirty="0">
                <a:solidFill>
                  <a:schemeClr val="tx1">
                    <a:lumMod val="65000"/>
                    <a:lumOff val="35000"/>
                  </a:schemeClr>
                </a:solidFill>
                <a:hlinkClick r:id="rId3"/>
              </a:rPr>
              <a:t>://</a:t>
            </a:r>
            <a:r>
              <a:rPr lang="es-ES" sz="1800" u="sng" dirty="0" smtClean="0">
                <a:solidFill>
                  <a:schemeClr val="tx1">
                    <a:lumMod val="65000"/>
                    <a:lumOff val="35000"/>
                  </a:schemeClr>
                </a:solidFill>
                <a:hlinkClick r:id="rId3"/>
              </a:rPr>
              <a:t>maven.apache.org/download.html</a:t>
            </a:r>
            <a:endParaRPr lang="es-ES" sz="1800" dirty="0">
              <a:solidFill>
                <a:schemeClr val="tx1">
                  <a:lumMod val="65000"/>
                  <a:lumOff val="35000"/>
                </a:schemeClr>
              </a:solidFill>
            </a:endParaRPr>
          </a:p>
          <a:p>
            <a:pPr marL="457200" indent="-457200" algn="l">
              <a:spcAft>
                <a:spcPts val="1000"/>
              </a:spcAft>
              <a:buFont typeface="+mj-lt"/>
              <a:buAutoNum type="arabicPeriod"/>
            </a:pPr>
            <a:r>
              <a:rPr lang="es-ES" sz="1800" dirty="0">
                <a:solidFill>
                  <a:schemeClr val="tx1">
                    <a:lumMod val="65000"/>
                    <a:lumOff val="35000"/>
                  </a:schemeClr>
                </a:solidFill>
              </a:rPr>
              <a:t>Descomprime este archivo en cualquier ubicación de tu disco duro </a:t>
            </a:r>
            <a:r>
              <a:rPr lang="es-ES" sz="1800" dirty="0" smtClean="0">
                <a:solidFill>
                  <a:schemeClr val="tx1">
                    <a:lumMod val="65000"/>
                    <a:lumOff val="35000"/>
                  </a:schemeClr>
                </a:solidFill>
              </a:rPr>
              <a:t>local.</a:t>
            </a:r>
          </a:p>
          <a:p>
            <a:pPr marL="457200" indent="-457200" algn="l">
              <a:spcAft>
                <a:spcPts val="1000"/>
              </a:spcAft>
              <a:buFont typeface="+mj-lt"/>
              <a:buAutoNum type="arabicPeriod"/>
            </a:pPr>
            <a:r>
              <a:rPr lang="es-ES" sz="1800" dirty="0" smtClean="0">
                <a:solidFill>
                  <a:schemeClr val="tx1">
                    <a:lumMod val="65000"/>
                    <a:lumOff val="35000"/>
                  </a:schemeClr>
                </a:solidFill>
              </a:rPr>
              <a:t>Configurar la variable </a:t>
            </a:r>
            <a:r>
              <a:rPr lang="es-ES" sz="1800" dirty="0">
                <a:solidFill>
                  <a:schemeClr val="tx1">
                    <a:lumMod val="65000"/>
                    <a:lumOff val="35000"/>
                  </a:schemeClr>
                </a:solidFill>
              </a:rPr>
              <a:t>de ambiente </a:t>
            </a:r>
            <a:r>
              <a:rPr lang="es-ES" sz="1800" b="1" dirty="0" smtClean="0">
                <a:solidFill>
                  <a:schemeClr val="tx1">
                    <a:lumMod val="65000"/>
                    <a:lumOff val="35000"/>
                  </a:schemeClr>
                </a:solidFill>
              </a:rPr>
              <a:t>JAVA_HOME</a:t>
            </a:r>
            <a:r>
              <a:rPr lang="es-ES" sz="1800" dirty="0" smtClean="0">
                <a:solidFill>
                  <a:schemeClr val="tx1">
                    <a:lumMod val="65000"/>
                    <a:lumOff val="35000"/>
                  </a:schemeClr>
                </a:solidFill>
              </a:rPr>
              <a:t> con el path de la instalación </a:t>
            </a:r>
            <a:r>
              <a:rPr lang="es-ES" sz="1800" dirty="0">
                <a:solidFill>
                  <a:schemeClr val="tx1">
                    <a:lumMod val="65000"/>
                    <a:lumOff val="35000"/>
                  </a:schemeClr>
                </a:solidFill>
              </a:rPr>
              <a:t>del JDK. </a:t>
            </a:r>
            <a:endParaRPr lang="es-ES" sz="1800" dirty="0" smtClean="0">
              <a:solidFill>
                <a:schemeClr val="tx1">
                  <a:lumMod val="65000"/>
                  <a:lumOff val="35000"/>
                </a:schemeClr>
              </a:solidFill>
            </a:endParaRPr>
          </a:p>
          <a:p>
            <a:pPr marL="457200" indent="-457200" algn="l">
              <a:spcAft>
                <a:spcPts val="1000"/>
              </a:spcAft>
              <a:buFont typeface="+mj-lt"/>
              <a:buAutoNum type="arabicPeriod"/>
            </a:pPr>
            <a:r>
              <a:rPr lang="es-ES" sz="1800" dirty="0">
                <a:solidFill>
                  <a:schemeClr val="tx1">
                    <a:lumMod val="65000"/>
                    <a:lumOff val="35000"/>
                  </a:schemeClr>
                </a:solidFill>
              </a:rPr>
              <a:t>Configurar la variable de ambiente </a:t>
            </a:r>
            <a:r>
              <a:rPr lang="es-ES" sz="1800" b="1" dirty="0" smtClean="0">
                <a:solidFill>
                  <a:schemeClr val="tx1">
                    <a:lumMod val="65000"/>
                    <a:lumOff val="35000"/>
                  </a:schemeClr>
                </a:solidFill>
              </a:rPr>
              <a:t>M2_HOME</a:t>
            </a:r>
            <a:r>
              <a:rPr lang="es-ES" sz="1800" dirty="0" smtClean="0">
                <a:solidFill>
                  <a:schemeClr val="tx1">
                    <a:lumMod val="65000"/>
                    <a:lumOff val="35000"/>
                  </a:schemeClr>
                </a:solidFill>
              </a:rPr>
              <a:t> </a:t>
            </a:r>
            <a:r>
              <a:rPr lang="es-ES" sz="1800" dirty="0">
                <a:solidFill>
                  <a:schemeClr val="tx1">
                    <a:lumMod val="65000"/>
                    <a:lumOff val="35000"/>
                  </a:schemeClr>
                </a:solidFill>
              </a:rPr>
              <a:t>con el path de la instalación </a:t>
            </a:r>
            <a:r>
              <a:rPr lang="es-ES" sz="1800" dirty="0" smtClean="0">
                <a:solidFill>
                  <a:schemeClr val="tx1">
                    <a:lumMod val="65000"/>
                    <a:lumOff val="35000"/>
                  </a:schemeClr>
                </a:solidFill>
              </a:rPr>
              <a:t>de </a:t>
            </a:r>
            <a:r>
              <a:rPr lang="es-ES" sz="1800" dirty="0">
                <a:solidFill>
                  <a:schemeClr val="tx1">
                    <a:lumMod val="65000"/>
                    <a:lumOff val="35000"/>
                  </a:schemeClr>
                </a:solidFill>
              </a:rPr>
              <a:t>M</a:t>
            </a:r>
            <a:r>
              <a:rPr lang="es-ES" sz="1800" dirty="0" smtClean="0">
                <a:solidFill>
                  <a:schemeClr val="tx1">
                    <a:lumMod val="65000"/>
                    <a:lumOff val="35000"/>
                  </a:schemeClr>
                </a:solidFill>
              </a:rPr>
              <a:t>aven </a:t>
            </a:r>
            <a:r>
              <a:rPr lang="es-ES" sz="1800" dirty="0">
                <a:solidFill>
                  <a:schemeClr val="tx1">
                    <a:lumMod val="65000"/>
                    <a:lumOff val="35000"/>
                  </a:schemeClr>
                </a:solidFill>
              </a:rPr>
              <a:t>(</a:t>
            </a:r>
            <a:r>
              <a:rPr lang="es-ES" sz="1800" i="1" dirty="0">
                <a:solidFill>
                  <a:schemeClr val="tx1">
                    <a:lumMod val="65000"/>
                    <a:lumOff val="35000"/>
                  </a:schemeClr>
                </a:solidFill>
              </a:rPr>
              <a:t>C</a:t>
            </a:r>
            <a:r>
              <a:rPr lang="es-ES" sz="1800" i="1" dirty="0" smtClean="0">
                <a:solidFill>
                  <a:schemeClr val="tx1">
                    <a:lumMod val="65000"/>
                    <a:lumOff val="35000"/>
                  </a:schemeClr>
                </a:solidFill>
              </a:rPr>
              <a:t>:\apache-maven-3.3.9</a:t>
            </a:r>
            <a:r>
              <a:rPr lang="es-ES" sz="1800" dirty="0">
                <a:solidFill>
                  <a:schemeClr val="tx1">
                    <a:lumMod val="65000"/>
                    <a:lumOff val="35000"/>
                  </a:schemeClr>
                </a:solidFill>
              </a:rPr>
              <a:t>). </a:t>
            </a:r>
            <a:endParaRPr lang="es-ES" sz="1800" dirty="0" smtClean="0">
              <a:solidFill>
                <a:schemeClr val="tx1">
                  <a:lumMod val="65000"/>
                  <a:lumOff val="35000"/>
                </a:schemeClr>
              </a:solidFill>
            </a:endParaRPr>
          </a:p>
          <a:p>
            <a:pPr marL="457200" indent="-457200" algn="l">
              <a:spcAft>
                <a:spcPts val="1000"/>
              </a:spcAft>
              <a:buFont typeface="+mj-lt"/>
              <a:buAutoNum type="arabicPeriod"/>
            </a:pPr>
            <a:r>
              <a:rPr lang="es-ES" sz="1800" dirty="0" smtClean="0">
                <a:solidFill>
                  <a:schemeClr val="tx1">
                    <a:lumMod val="65000"/>
                    <a:lumOff val="35000"/>
                  </a:schemeClr>
                </a:solidFill>
              </a:rPr>
              <a:t>Configurar la carpeta </a:t>
            </a:r>
            <a:r>
              <a:rPr lang="es-ES" sz="1800" b="1" dirty="0" smtClean="0">
                <a:solidFill>
                  <a:schemeClr val="tx1">
                    <a:lumMod val="65000"/>
                    <a:lumOff val="35000"/>
                  </a:schemeClr>
                </a:solidFill>
              </a:rPr>
              <a:t>bin</a:t>
            </a:r>
            <a:r>
              <a:rPr lang="es-ES" sz="1800" dirty="0" smtClean="0">
                <a:solidFill>
                  <a:schemeClr val="tx1">
                    <a:lumMod val="65000"/>
                    <a:lumOff val="35000"/>
                  </a:schemeClr>
                </a:solidFill>
              </a:rPr>
              <a:t> de ambas en la variable de ambiente </a:t>
            </a:r>
            <a:r>
              <a:rPr lang="es-ES" sz="1800" b="1" dirty="0" smtClean="0">
                <a:solidFill>
                  <a:schemeClr val="tx1">
                    <a:lumMod val="65000"/>
                    <a:lumOff val="35000"/>
                  </a:schemeClr>
                </a:solidFill>
              </a:rPr>
              <a:t>Path</a:t>
            </a:r>
            <a:r>
              <a:rPr lang="es-ES" sz="1800" dirty="0" smtClean="0">
                <a:solidFill>
                  <a:schemeClr val="tx1">
                    <a:lumMod val="65000"/>
                    <a:lumOff val="35000"/>
                  </a:schemeClr>
                </a:solidFill>
              </a:rPr>
              <a:t> agregando al final de la línea: %</a:t>
            </a:r>
            <a:r>
              <a:rPr lang="es-ES" sz="1800" b="1" dirty="0" smtClean="0">
                <a:solidFill>
                  <a:schemeClr val="tx1">
                    <a:lumMod val="65000"/>
                    <a:lumOff val="35000"/>
                  </a:schemeClr>
                </a:solidFill>
              </a:rPr>
              <a:t>M2_HOME</a:t>
            </a:r>
            <a:r>
              <a:rPr lang="es-ES" sz="1800" dirty="0" smtClean="0">
                <a:solidFill>
                  <a:schemeClr val="tx1">
                    <a:lumMod val="65000"/>
                    <a:lumOff val="35000"/>
                  </a:schemeClr>
                </a:solidFill>
              </a:rPr>
              <a:t>%\</a:t>
            </a:r>
            <a:r>
              <a:rPr lang="es-ES" sz="1800" b="1" dirty="0" smtClean="0">
                <a:solidFill>
                  <a:schemeClr val="tx1">
                    <a:lumMod val="65000"/>
                    <a:lumOff val="35000"/>
                  </a:schemeClr>
                </a:solidFill>
              </a:rPr>
              <a:t>bin</a:t>
            </a:r>
            <a:r>
              <a:rPr lang="es-ES" sz="1800" dirty="0" smtClean="0">
                <a:solidFill>
                  <a:schemeClr val="tx1">
                    <a:lumMod val="65000"/>
                    <a:lumOff val="35000"/>
                  </a:schemeClr>
                </a:solidFill>
              </a:rPr>
              <a:t>;%</a:t>
            </a:r>
            <a:r>
              <a:rPr lang="es-ES" sz="1800" b="1" dirty="0" smtClean="0">
                <a:solidFill>
                  <a:schemeClr val="tx1">
                    <a:lumMod val="65000"/>
                    <a:lumOff val="35000"/>
                  </a:schemeClr>
                </a:solidFill>
              </a:rPr>
              <a:t>JAVA_HOME</a:t>
            </a:r>
            <a:r>
              <a:rPr lang="es-ES" sz="1800" dirty="0" smtClean="0">
                <a:solidFill>
                  <a:schemeClr val="tx1">
                    <a:lumMod val="65000"/>
                    <a:lumOff val="35000"/>
                  </a:schemeClr>
                </a:solidFill>
              </a:rPr>
              <a:t>%\</a:t>
            </a:r>
            <a:r>
              <a:rPr lang="es-ES" sz="1800" b="1" dirty="0" smtClean="0">
                <a:solidFill>
                  <a:schemeClr val="tx1">
                    <a:lumMod val="65000"/>
                    <a:lumOff val="35000"/>
                  </a:schemeClr>
                </a:solidFill>
              </a:rPr>
              <a:t>bin</a:t>
            </a:r>
            <a:r>
              <a:rPr lang="es-ES" sz="1800" dirty="0" smtClean="0">
                <a:solidFill>
                  <a:schemeClr val="tx1">
                    <a:lumMod val="65000"/>
                    <a:lumOff val="35000"/>
                  </a:schemeClr>
                </a:solidFill>
              </a:rPr>
              <a:t>;</a:t>
            </a:r>
          </a:p>
          <a:p>
            <a:pPr marL="457200" indent="-457200" algn="l">
              <a:spcAft>
                <a:spcPts val="1000"/>
              </a:spcAft>
              <a:buFont typeface="+mj-lt"/>
              <a:buAutoNum type="arabicPeriod"/>
            </a:pPr>
            <a:r>
              <a:rPr lang="es-ES" sz="1800" dirty="0" smtClean="0">
                <a:solidFill>
                  <a:schemeClr val="tx1">
                    <a:lumMod val="65000"/>
                    <a:lumOff val="35000"/>
                  </a:schemeClr>
                </a:solidFill>
              </a:rPr>
              <a:t>Abre </a:t>
            </a:r>
            <a:r>
              <a:rPr lang="es-ES" sz="1800" dirty="0">
                <a:solidFill>
                  <a:schemeClr val="tx1">
                    <a:lumMod val="65000"/>
                    <a:lumOff val="35000"/>
                  </a:schemeClr>
                </a:solidFill>
              </a:rPr>
              <a:t>una nueva consola de comandos y ejecuta el </a:t>
            </a:r>
            <a:r>
              <a:rPr lang="es-ES" sz="1800" dirty="0" smtClean="0">
                <a:solidFill>
                  <a:schemeClr val="tx1">
                    <a:lumMod val="65000"/>
                    <a:lumOff val="35000"/>
                  </a:schemeClr>
                </a:solidFill>
              </a:rPr>
              <a:t>comando: </a:t>
            </a:r>
          </a:p>
          <a:p>
            <a:pPr algn="l">
              <a:spcAft>
                <a:spcPts val="1000"/>
              </a:spcAft>
            </a:pPr>
            <a:r>
              <a:rPr lang="es-ES" sz="1800" b="1" dirty="0">
                <a:solidFill>
                  <a:schemeClr val="tx1">
                    <a:lumMod val="65000"/>
                    <a:lumOff val="35000"/>
                  </a:schemeClr>
                </a:solidFill>
              </a:rPr>
              <a:t>	</a:t>
            </a:r>
            <a:r>
              <a:rPr lang="es-ES" sz="1800" b="1" dirty="0" smtClean="0">
                <a:solidFill>
                  <a:schemeClr val="tx1">
                    <a:lumMod val="65000"/>
                    <a:lumOff val="35000"/>
                  </a:schemeClr>
                </a:solidFill>
              </a:rPr>
              <a:t>mvn -version.</a:t>
            </a:r>
            <a:endParaRPr lang="es-ES" sz="1800" dirty="0">
              <a:solidFill>
                <a:schemeClr val="tx1">
                  <a:lumMod val="65000"/>
                  <a:lumOff val="35000"/>
                </a:schemeClr>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233" y="5598537"/>
            <a:ext cx="6272774" cy="991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619712"/>
      </p:ext>
    </p:extLst>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7.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2</a:t>
            </a:r>
            <a:r>
              <a:rPr lang="en-US" dirty="0" smtClean="0">
                <a:solidFill>
                  <a:schemeClr val="bg1"/>
                </a:solidFill>
                <a:latin typeface="Arial" pitchFamily="34" charset="0"/>
                <a:cs typeface="Arial" pitchFamily="34" charset="0"/>
              </a:rPr>
              <a:t>. </a:t>
            </a:r>
            <a:r>
              <a:rPr lang="es-ES" dirty="0">
                <a:solidFill>
                  <a:schemeClr val="bg1"/>
                </a:solidFill>
                <a:latin typeface="Arial" pitchFamily="34" charset="0"/>
                <a:cs typeface="Arial" pitchFamily="34" charset="0"/>
              </a:rPr>
              <a:t>Instalación de Maven</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Users\yduartep\Desktop\Maven Set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412776"/>
            <a:ext cx="9073007" cy="537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09855"/>
      </p:ext>
    </p:extLst>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3. </a:t>
            </a:r>
            <a:r>
              <a:rPr lang="es-ES" dirty="0" smtClean="0">
                <a:solidFill>
                  <a:schemeClr val="bg1"/>
                </a:solidFill>
                <a:latin typeface="Arial" pitchFamily="34" charset="0"/>
                <a:cs typeface="Arial" pitchFamily="34" charset="0"/>
              </a:rPr>
              <a:t>Creación nuevo proyecto</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3477875"/>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Un </a:t>
            </a:r>
            <a:r>
              <a:rPr lang="es-ES" sz="2000" dirty="0">
                <a:solidFill>
                  <a:schemeClr val="tx1">
                    <a:lumMod val="65000"/>
                    <a:lumOff val="35000"/>
                  </a:schemeClr>
                </a:solidFill>
              </a:rPr>
              <a:t>Proyecto en Maven se define mediante un archivo </a:t>
            </a:r>
            <a:r>
              <a:rPr lang="es-ES" sz="2000" b="1" dirty="0">
                <a:solidFill>
                  <a:schemeClr val="tx1">
                    <a:lumMod val="65000"/>
                    <a:lumOff val="35000"/>
                  </a:schemeClr>
                </a:solidFill>
              </a:rPr>
              <a:t>POM</a:t>
            </a:r>
            <a:r>
              <a:rPr lang="es-ES" sz="2000" dirty="0">
                <a:solidFill>
                  <a:schemeClr val="tx1">
                    <a:lumMod val="65000"/>
                    <a:lumOff val="35000"/>
                  </a:schemeClr>
                </a:solidFill>
              </a:rPr>
              <a:t>, </a:t>
            </a:r>
            <a:r>
              <a:rPr lang="es-ES" sz="2000" dirty="0" smtClean="0">
                <a:solidFill>
                  <a:schemeClr val="tx1">
                    <a:lumMod val="65000"/>
                    <a:lumOff val="35000"/>
                  </a:schemeClr>
                </a:solidFill>
              </a:rPr>
              <a:t>llamado</a:t>
            </a:r>
            <a:endParaRPr lang="es-ES" sz="2000" dirty="0">
              <a:solidFill>
                <a:schemeClr val="tx1">
                  <a:lumMod val="65000"/>
                  <a:lumOff val="35000"/>
                </a:schemeClr>
              </a:solidFill>
            </a:endParaRPr>
          </a:p>
          <a:p>
            <a:r>
              <a:rPr lang="es-ES" sz="2000" b="1" dirty="0">
                <a:solidFill>
                  <a:schemeClr val="tx1">
                    <a:lumMod val="65000"/>
                    <a:lumOff val="35000"/>
                  </a:schemeClr>
                </a:solidFill>
              </a:rPr>
              <a:t>pom.xml</a:t>
            </a:r>
            <a:r>
              <a:rPr lang="es-ES" sz="2000" dirty="0">
                <a:solidFill>
                  <a:schemeClr val="tx1">
                    <a:lumMod val="65000"/>
                    <a:lumOff val="35000"/>
                  </a:schemeClr>
                </a:solidFill>
              </a:rPr>
              <a:t> con una etiqueta inicial de &lt;</a:t>
            </a:r>
            <a:r>
              <a:rPr lang="es-ES" sz="2000" b="1" dirty="0">
                <a:solidFill>
                  <a:schemeClr val="tx1">
                    <a:lumMod val="65000"/>
                    <a:lumOff val="35000"/>
                  </a:schemeClr>
                </a:solidFill>
              </a:rPr>
              <a:t>project</a:t>
            </a:r>
            <a:r>
              <a:rPr lang="es-ES" sz="2000" dirty="0">
                <a:solidFill>
                  <a:schemeClr val="tx1">
                    <a:lumMod val="65000"/>
                    <a:lumOff val="35000"/>
                  </a:schemeClr>
                </a:solidFill>
              </a:rPr>
              <a:t>&gt;. En dicho archivo se definen cosas como </a:t>
            </a:r>
            <a:r>
              <a:rPr lang="es-ES" sz="2000" dirty="0" smtClean="0">
                <a:solidFill>
                  <a:schemeClr val="tx1">
                    <a:lumMod val="65000"/>
                    <a:lumOff val="35000"/>
                  </a:schemeClr>
                </a:solidFill>
              </a:rPr>
              <a:t>las </a:t>
            </a:r>
            <a:r>
              <a:rPr lang="es-ES" sz="2000" i="1" dirty="0" smtClean="0">
                <a:solidFill>
                  <a:schemeClr val="tx1">
                    <a:lumMod val="65000"/>
                    <a:lumOff val="35000"/>
                  </a:schemeClr>
                </a:solidFill>
              </a:rPr>
              <a:t>instrucciones </a:t>
            </a:r>
            <a:r>
              <a:rPr lang="es-ES" sz="2000" i="1" dirty="0">
                <a:solidFill>
                  <a:schemeClr val="tx1">
                    <a:lumMod val="65000"/>
                    <a:lumOff val="35000"/>
                  </a:schemeClr>
                </a:solidFill>
              </a:rPr>
              <a:t>para compilar </a:t>
            </a:r>
            <a:r>
              <a:rPr lang="es-ES" sz="2000" dirty="0">
                <a:solidFill>
                  <a:schemeClr val="tx1">
                    <a:lumMod val="65000"/>
                    <a:lumOff val="35000"/>
                  </a:schemeClr>
                </a:solidFill>
              </a:rPr>
              <a:t>el proyecto, las </a:t>
            </a:r>
            <a:r>
              <a:rPr lang="es-ES" sz="2000" i="1" dirty="0">
                <a:solidFill>
                  <a:schemeClr val="tx1">
                    <a:lumMod val="65000"/>
                    <a:lumOff val="35000"/>
                  </a:schemeClr>
                </a:solidFill>
              </a:rPr>
              <a:t>librerías</a:t>
            </a:r>
            <a:r>
              <a:rPr lang="es-ES" sz="2000" dirty="0">
                <a:solidFill>
                  <a:schemeClr val="tx1">
                    <a:lumMod val="65000"/>
                    <a:lumOff val="35000"/>
                  </a:schemeClr>
                </a:solidFill>
              </a:rPr>
              <a:t> necesarias, etc. </a:t>
            </a:r>
            <a:endParaRPr lang="es-ES" sz="2000" dirty="0" smtClean="0">
              <a:solidFill>
                <a:schemeClr val="tx1">
                  <a:lumMod val="65000"/>
                  <a:lumOff val="35000"/>
                </a:schemeClr>
              </a:solidFill>
            </a:endParaRPr>
          </a:p>
          <a:p>
            <a:endParaRPr lang="es-ES" sz="2000" dirty="0" smtClean="0">
              <a:solidFill>
                <a:schemeClr val="tx1">
                  <a:lumMod val="65000"/>
                  <a:lumOff val="35000"/>
                </a:schemeClr>
              </a:solidFill>
            </a:endParaRPr>
          </a:p>
          <a:p>
            <a:r>
              <a:rPr lang="es-ES" sz="2000" dirty="0">
                <a:solidFill>
                  <a:schemeClr val="tx1">
                    <a:lumMod val="65000"/>
                    <a:lumOff val="35000"/>
                  </a:schemeClr>
                </a:solidFill>
              </a:rPr>
              <a:t>En Maven, la ejecución de un archivo </a:t>
            </a:r>
            <a:r>
              <a:rPr lang="es-ES" sz="2000" dirty="0" smtClean="0">
                <a:solidFill>
                  <a:schemeClr val="tx1">
                    <a:lumMod val="65000"/>
                    <a:lumOff val="35000"/>
                  </a:schemeClr>
                </a:solidFill>
              </a:rPr>
              <a:t>POM siempre </a:t>
            </a:r>
            <a:r>
              <a:rPr lang="es-ES" sz="2000" dirty="0">
                <a:solidFill>
                  <a:schemeClr val="tx1">
                    <a:lumMod val="65000"/>
                    <a:lumOff val="35000"/>
                  </a:schemeClr>
                </a:solidFill>
              </a:rPr>
              <a:t>genera un "</a:t>
            </a:r>
            <a:r>
              <a:rPr lang="es-ES" sz="2000" dirty="0" smtClean="0">
                <a:solidFill>
                  <a:schemeClr val="tx1">
                    <a:lumMod val="65000"/>
                    <a:lumOff val="35000"/>
                  </a:schemeClr>
                </a:solidFill>
              </a:rPr>
              <a:t>artefacto“ que puede </a:t>
            </a:r>
            <a:r>
              <a:rPr lang="es-ES" sz="2000" dirty="0">
                <a:solidFill>
                  <a:schemeClr val="tx1">
                    <a:lumMod val="65000"/>
                    <a:lumOff val="35000"/>
                  </a:schemeClr>
                </a:solidFill>
              </a:rPr>
              <a:t>ser </a:t>
            </a:r>
            <a:r>
              <a:rPr lang="es-ES" sz="2000" dirty="0" smtClean="0">
                <a:solidFill>
                  <a:schemeClr val="tx1">
                    <a:lumMod val="65000"/>
                    <a:lumOff val="35000"/>
                  </a:schemeClr>
                </a:solidFill>
              </a:rPr>
              <a:t>de tipo: </a:t>
            </a:r>
            <a:r>
              <a:rPr lang="es-ES" sz="2000" b="1" dirty="0" smtClean="0">
                <a:solidFill>
                  <a:schemeClr val="tx1">
                    <a:lumMod val="65000"/>
                    <a:lumOff val="35000"/>
                  </a:schemeClr>
                </a:solidFill>
              </a:rPr>
              <a:t>jar</a:t>
            </a:r>
            <a:r>
              <a:rPr lang="es-ES" sz="2000" b="1" dirty="0">
                <a:solidFill>
                  <a:schemeClr val="tx1">
                    <a:lumMod val="65000"/>
                    <a:lumOff val="35000"/>
                  </a:schemeClr>
                </a:solidFill>
              </a:rPr>
              <a:t>, </a:t>
            </a:r>
            <a:r>
              <a:rPr lang="es-ES" sz="2000" b="1" dirty="0" err="1" smtClean="0">
                <a:solidFill>
                  <a:schemeClr val="tx1">
                    <a:lumMod val="65000"/>
                    <a:lumOff val="35000"/>
                  </a:schemeClr>
                </a:solidFill>
              </a:rPr>
              <a:t>war</a:t>
            </a:r>
            <a:r>
              <a:rPr lang="es-ES" sz="2000" b="1" dirty="0" smtClean="0">
                <a:solidFill>
                  <a:schemeClr val="tx1">
                    <a:lumMod val="65000"/>
                    <a:lumOff val="35000"/>
                  </a:schemeClr>
                </a:solidFill>
              </a:rPr>
              <a:t>, </a:t>
            </a:r>
            <a:r>
              <a:rPr lang="es-ES" sz="2000" b="1" dirty="0" err="1" smtClean="0">
                <a:solidFill>
                  <a:schemeClr val="tx1">
                    <a:lumMod val="65000"/>
                    <a:lumOff val="35000"/>
                  </a:schemeClr>
                </a:solidFill>
              </a:rPr>
              <a:t>ear</a:t>
            </a:r>
            <a:r>
              <a:rPr lang="es-ES" sz="2000" b="1" dirty="0" smtClean="0">
                <a:solidFill>
                  <a:schemeClr val="tx1">
                    <a:lumMod val="65000"/>
                    <a:lumOff val="35000"/>
                  </a:schemeClr>
                </a:solidFill>
              </a:rPr>
              <a:t>, </a:t>
            </a:r>
            <a:r>
              <a:rPr lang="es-ES" sz="2000" b="1" dirty="0" err="1" smtClean="0">
                <a:solidFill>
                  <a:schemeClr val="tx1">
                    <a:lumMod val="65000"/>
                    <a:lumOff val="35000"/>
                  </a:schemeClr>
                </a:solidFill>
              </a:rPr>
              <a:t>swf</a:t>
            </a:r>
            <a:r>
              <a:rPr lang="es-ES" sz="2000" b="1" dirty="0" smtClean="0">
                <a:solidFill>
                  <a:schemeClr val="tx1">
                    <a:lumMod val="65000"/>
                    <a:lumOff val="35000"/>
                  </a:schemeClr>
                </a:solidFill>
              </a:rPr>
              <a:t> </a:t>
            </a:r>
            <a:r>
              <a:rPr lang="es-ES" sz="2000" dirty="0" smtClean="0">
                <a:solidFill>
                  <a:schemeClr val="tx1">
                    <a:lumMod val="65000"/>
                    <a:lumOff val="35000"/>
                  </a:schemeClr>
                </a:solidFill>
              </a:rPr>
              <a:t>de </a:t>
            </a:r>
            <a:r>
              <a:rPr lang="es-ES" sz="2000" dirty="0">
                <a:solidFill>
                  <a:schemeClr val="tx1">
                    <a:lumMod val="65000"/>
                    <a:lumOff val="35000"/>
                  </a:schemeClr>
                </a:solidFill>
              </a:rPr>
              <a:t>flash</a:t>
            </a:r>
            <a:r>
              <a:rPr lang="es-ES" sz="2000" b="1" dirty="0">
                <a:solidFill>
                  <a:schemeClr val="tx1">
                    <a:lumMod val="65000"/>
                    <a:lumOff val="35000"/>
                  </a:schemeClr>
                </a:solidFill>
              </a:rPr>
              <a:t>, </a:t>
            </a:r>
            <a:r>
              <a:rPr lang="es-ES" sz="2000" b="1" dirty="0" err="1" smtClean="0">
                <a:solidFill>
                  <a:schemeClr val="tx1">
                    <a:lumMod val="65000"/>
                    <a:lumOff val="35000"/>
                  </a:schemeClr>
                </a:solidFill>
              </a:rPr>
              <a:t>zip</a:t>
            </a:r>
            <a:r>
              <a:rPr lang="es-ES" sz="2000" b="1" dirty="0" smtClean="0">
                <a:solidFill>
                  <a:schemeClr val="tx1">
                    <a:lumMod val="65000"/>
                    <a:lumOff val="35000"/>
                  </a:schemeClr>
                </a:solidFill>
              </a:rPr>
              <a:t> </a:t>
            </a:r>
            <a:r>
              <a:rPr lang="es-ES" sz="2000" dirty="0">
                <a:solidFill>
                  <a:schemeClr val="tx1">
                    <a:lumMod val="65000"/>
                    <a:lumOff val="35000"/>
                  </a:schemeClr>
                </a:solidFill>
              </a:rPr>
              <a:t>o el mismo archivo </a:t>
            </a:r>
            <a:r>
              <a:rPr lang="es-ES" sz="2000" b="1" dirty="0" smtClean="0">
                <a:solidFill>
                  <a:schemeClr val="tx1">
                    <a:lumMod val="65000"/>
                    <a:lumOff val="35000"/>
                  </a:schemeClr>
                </a:solidFill>
              </a:rPr>
              <a:t>pom</a:t>
            </a:r>
            <a:r>
              <a:rPr lang="es-ES" sz="2000" dirty="0">
                <a:solidFill>
                  <a:schemeClr val="tx1">
                    <a:lumMod val="65000"/>
                    <a:lumOff val="35000"/>
                  </a:schemeClr>
                </a:solidFill>
              </a:rPr>
              <a:t> </a:t>
            </a:r>
            <a:r>
              <a:rPr lang="es-ES" sz="2000" dirty="0" smtClean="0">
                <a:solidFill>
                  <a:schemeClr val="tx1">
                    <a:lumMod val="65000"/>
                    <a:lumOff val="35000"/>
                  </a:schemeClr>
                </a:solidFill>
              </a:rPr>
              <a:t>para organizar el proyecto y definir características comunes a los proyectos hijos que se creen a partir de el como por ejemplo: </a:t>
            </a:r>
            <a:r>
              <a:rPr lang="es-ES" sz="2000" b="1" i="1" dirty="0">
                <a:solidFill>
                  <a:schemeClr val="tx1">
                    <a:lumMod val="65000"/>
                    <a:lumOff val="35000"/>
                  </a:schemeClr>
                </a:solidFill>
              </a:rPr>
              <a:t>nombre</a:t>
            </a:r>
            <a:r>
              <a:rPr lang="es-ES" sz="2000" dirty="0">
                <a:solidFill>
                  <a:schemeClr val="tx1">
                    <a:lumMod val="65000"/>
                    <a:lumOff val="35000"/>
                  </a:schemeClr>
                </a:solidFill>
              </a:rPr>
              <a:t> del proyecto o el número de </a:t>
            </a:r>
            <a:r>
              <a:rPr lang="es-ES" sz="2000" b="1" i="1" dirty="0" smtClean="0">
                <a:solidFill>
                  <a:schemeClr val="tx1">
                    <a:lumMod val="65000"/>
                    <a:lumOff val="35000"/>
                  </a:schemeClr>
                </a:solidFill>
              </a:rPr>
              <a:t>versión</a:t>
            </a:r>
            <a:r>
              <a:rPr lang="es-ES" sz="2000" dirty="0" smtClean="0">
                <a:solidFill>
                  <a:schemeClr val="tx1">
                    <a:lumMod val="65000"/>
                    <a:lumOff val="35000"/>
                  </a:schemeClr>
                </a:solidFill>
              </a:rPr>
              <a:t>, </a:t>
            </a:r>
            <a:r>
              <a:rPr lang="es-ES" sz="2000" dirty="0">
                <a:solidFill>
                  <a:schemeClr val="tx1">
                    <a:lumMod val="65000"/>
                    <a:lumOff val="35000"/>
                  </a:schemeClr>
                </a:solidFill>
              </a:rPr>
              <a:t>las </a:t>
            </a:r>
            <a:r>
              <a:rPr lang="es-ES" sz="2000" b="1" i="1" dirty="0">
                <a:solidFill>
                  <a:schemeClr val="tx1">
                    <a:lumMod val="65000"/>
                    <a:lumOff val="35000"/>
                  </a:schemeClr>
                </a:solidFill>
              </a:rPr>
              <a:t>dependencias</a:t>
            </a:r>
            <a:r>
              <a:rPr lang="es-ES" sz="2000" dirty="0">
                <a:solidFill>
                  <a:schemeClr val="tx1">
                    <a:lumMod val="65000"/>
                    <a:lumOff val="35000"/>
                  </a:schemeClr>
                </a:solidFill>
              </a:rPr>
              <a:t>, los </a:t>
            </a:r>
            <a:r>
              <a:rPr lang="es-ES" sz="2000" b="1" i="1" dirty="0">
                <a:solidFill>
                  <a:schemeClr val="tx1">
                    <a:lumMod val="65000"/>
                    <a:lumOff val="35000"/>
                  </a:schemeClr>
                </a:solidFill>
              </a:rPr>
              <a:t>repositorios</a:t>
            </a:r>
            <a:r>
              <a:rPr lang="es-ES" sz="2000" dirty="0">
                <a:solidFill>
                  <a:schemeClr val="tx1">
                    <a:lumMod val="65000"/>
                    <a:lumOff val="35000"/>
                  </a:schemeClr>
                </a:solidFill>
              </a:rPr>
              <a:t>, etc</a:t>
            </a:r>
            <a:r>
              <a:rPr lang="es-ES" sz="2000" dirty="0" smtClean="0">
                <a:solidFill>
                  <a:schemeClr val="tx1">
                    <a:lumMod val="65000"/>
                    <a:lumOff val="35000"/>
                  </a:schemeClr>
                </a:solidFill>
              </a:rPr>
              <a:t>.</a:t>
            </a:r>
            <a:endParaRPr lang="es-ES" sz="2000" dirty="0">
              <a:solidFill>
                <a:schemeClr val="tx1">
                  <a:lumMod val="65000"/>
                  <a:lumOff val="35000"/>
                </a:schemeClr>
              </a:solidFill>
            </a:endParaRPr>
          </a:p>
        </p:txBody>
      </p:sp>
    </p:spTree>
    <p:extLst>
      <p:ext uri="{BB962C8B-B14F-4D97-AF65-F5344CB8AC3E}">
        <p14:creationId xmlns:p14="http://schemas.microsoft.com/office/powerpoint/2010/main" val="3742711879"/>
      </p:ext>
    </p:extLst>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3. </a:t>
            </a:r>
            <a:r>
              <a:rPr lang="es-ES" dirty="0" smtClean="0">
                <a:solidFill>
                  <a:schemeClr val="bg1"/>
                </a:solidFill>
                <a:latin typeface="Arial" pitchFamily="34" charset="0"/>
                <a:cs typeface="Arial" pitchFamily="34" charset="0"/>
              </a:rPr>
              <a:t>Creación nuevo proyecto</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5139869"/>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Para crear un proyecto en Maven puedes hacerlo a mano siguiendo ciertas convenciones: </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El nombre de la carpeta debe ser igual al nombre del proyecto.</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A nivel raíz de la carpeta debe estar el archivo </a:t>
            </a:r>
            <a:r>
              <a:rPr lang="es-ES" sz="2000" b="1" dirty="0" smtClean="0">
                <a:solidFill>
                  <a:schemeClr val="tx1">
                    <a:lumMod val="65000"/>
                    <a:lumOff val="35000"/>
                  </a:schemeClr>
                </a:solidFill>
              </a:rPr>
              <a:t>pom.xml</a:t>
            </a:r>
            <a:r>
              <a:rPr lang="es-ES" sz="2000" dirty="0" smtClean="0">
                <a:solidFill>
                  <a:schemeClr val="tx1">
                    <a:lumMod val="65000"/>
                    <a:lumOff val="35000"/>
                  </a:schemeClr>
                </a:solidFill>
              </a:rPr>
              <a:t> con la descripción del proyecto que puede ser creado a mano o usando </a:t>
            </a:r>
            <a:r>
              <a:rPr lang="es-ES" sz="2000" b="1" i="1" dirty="0" err="1" smtClean="0">
                <a:solidFill>
                  <a:schemeClr val="tx1">
                    <a:lumMod val="65000"/>
                    <a:lumOff val="35000"/>
                  </a:schemeClr>
                </a:solidFill>
              </a:rPr>
              <a:t>archetypes</a:t>
            </a:r>
            <a:r>
              <a:rPr lang="es-ES" sz="2000" dirty="0" smtClean="0">
                <a:solidFill>
                  <a:schemeClr val="tx1">
                    <a:lumMod val="65000"/>
                    <a:lumOff val="35000"/>
                  </a:schemeClr>
                </a:solidFill>
              </a:rPr>
              <a:t> predefinidos.</a:t>
            </a:r>
          </a:p>
          <a:p>
            <a:pPr>
              <a:spcAft>
                <a:spcPts val="1000"/>
              </a:spcAft>
            </a:pPr>
            <a:r>
              <a:rPr lang="es-ES" sz="2000" dirty="0" smtClean="0">
                <a:solidFill>
                  <a:schemeClr val="tx1">
                    <a:lumMod val="65000"/>
                    <a:lumOff val="35000"/>
                  </a:schemeClr>
                </a:solidFill>
              </a:rPr>
              <a:t>Usando el siguiente comando, aparecerá la lista completa de artefactos existentes en el repositorio central de Maven:</a:t>
            </a:r>
          </a:p>
          <a:p>
            <a:pPr lvl="1">
              <a:spcAft>
                <a:spcPts val="1000"/>
              </a:spcAft>
            </a:pPr>
            <a:r>
              <a:rPr lang="es-ES" sz="2400" i="1" dirty="0" smtClean="0">
                <a:solidFill>
                  <a:srgbClr val="0070C0"/>
                </a:solidFill>
              </a:rPr>
              <a:t>mvn archetype:generate</a:t>
            </a:r>
          </a:p>
          <a:p>
            <a:pPr>
              <a:spcAft>
                <a:spcPts val="1000"/>
              </a:spcAft>
            </a:pPr>
            <a:r>
              <a:rPr lang="es-ES" sz="2000" dirty="0" smtClean="0">
                <a:solidFill>
                  <a:schemeClr val="tx1">
                    <a:lumMod val="65000"/>
                    <a:lumOff val="35000"/>
                  </a:schemeClr>
                </a:solidFill>
              </a:rPr>
              <a:t>Si no quieres que te aparezca la lista, puedes definir el arquetipo desde línea de comandos tecleando:</a:t>
            </a:r>
          </a:p>
          <a:p>
            <a:r>
              <a:rPr lang="es-ES" sz="1800" i="1" dirty="0" smtClean="0"/>
              <a:t>mvn</a:t>
            </a:r>
            <a:r>
              <a:rPr lang="es-ES" sz="1800" i="1" dirty="0" smtClean="0">
                <a:solidFill>
                  <a:srgbClr val="0070C0"/>
                </a:solidFill>
              </a:rPr>
              <a:t> archetype:generate </a:t>
            </a:r>
          </a:p>
          <a:p>
            <a:r>
              <a:rPr lang="es-ES" sz="1800" i="1" dirty="0" smtClean="0">
                <a:solidFill>
                  <a:srgbClr val="0070C0"/>
                </a:solidFill>
              </a:rPr>
              <a:t>-DarchetypeGroupId=</a:t>
            </a:r>
            <a:r>
              <a:rPr lang="es-ES" sz="1800" i="1" dirty="0" err="1" smtClean="0"/>
              <a:t>org.apache.maven.archetypes</a:t>
            </a:r>
            <a:r>
              <a:rPr lang="es-ES" sz="1800" i="1" dirty="0" smtClean="0">
                <a:solidFill>
                  <a:srgbClr val="0070C0"/>
                </a:solidFill>
              </a:rPr>
              <a:t> </a:t>
            </a:r>
          </a:p>
          <a:p>
            <a:r>
              <a:rPr lang="es-ES" sz="1800" i="1" dirty="0" smtClean="0">
                <a:solidFill>
                  <a:srgbClr val="0070C0"/>
                </a:solidFill>
              </a:rPr>
              <a:t>-DarchetypeArtifactId=</a:t>
            </a:r>
            <a:r>
              <a:rPr lang="es-ES" sz="1800" i="1" dirty="0" err="1" smtClean="0"/>
              <a:t>maven-archetype-quickstart</a:t>
            </a:r>
            <a:endParaRPr lang="es-ES" sz="1800" dirty="0"/>
          </a:p>
        </p:txBody>
      </p:sp>
    </p:spTree>
    <p:extLst>
      <p:ext uri="{BB962C8B-B14F-4D97-AF65-F5344CB8AC3E}">
        <p14:creationId xmlns:p14="http://schemas.microsoft.com/office/powerpoint/2010/main" val="3370331117"/>
      </p:ext>
    </p:extLst>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3. </a:t>
            </a:r>
            <a:r>
              <a:rPr lang="es-ES" dirty="0" smtClean="0">
                <a:solidFill>
                  <a:schemeClr val="bg1"/>
                </a:solidFill>
                <a:latin typeface="Arial" pitchFamily="34" charset="0"/>
                <a:cs typeface="Arial" pitchFamily="34" charset="0"/>
              </a:rPr>
              <a:t>Creación nuevo proyecto</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2246769"/>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El </a:t>
            </a:r>
            <a:r>
              <a:rPr lang="es-ES" sz="2000" noProof="1" smtClean="0">
                <a:solidFill>
                  <a:schemeClr val="tx1">
                    <a:lumMod val="65000"/>
                    <a:lumOff val="35000"/>
                  </a:schemeClr>
                </a:solidFill>
              </a:rPr>
              <a:t>arquetipo te pedirá varios atributos sobre tu proyecto:</a:t>
            </a:r>
          </a:p>
          <a:p>
            <a:pPr marL="342900" indent="-342900">
              <a:buFont typeface="Arial" panose="020B0604020202020204" pitchFamily="34" charset="0"/>
              <a:buChar char="•"/>
            </a:pPr>
            <a:r>
              <a:rPr lang="es-ES" sz="2000" b="1" dirty="0">
                <a:solidFill>
                  <a:schemeClr val="tx1">
                    <a:lumMod val="65000"/>
                    <a:lumOff val="35000"/>
                  </a:schemeClr>
                </a:solidFill>
              </a:rPr>
              <a:t>groupId</a:t>
            </a:r>
            <a:r>
              <a:rPr lang="es-ES" sz="2000" dirty="0">
                <a:solidFill>
                  <a:schemeClr val="tx1">
                    <a:lumMod val="65000"/>
                    <a:lumOff val="35000"/>
                  </a:schemeClr>
                </a:solidFill>
              </a:rPr>
              <a:t>: Piensa en él como en el paquete de proyecto. Típicamente aquí se pone </a:t>
            </a:r>
            <a:r>
              <a:rPr lang="es-ES" sz="2000" dirty="0" smtClean="0">
                <a:solidFill>
                  <a:schemeClr val="tx1">
                    <a:lumMod val="65000"/>
                    <a:lumOff val="35000"/>
                  </a:schemeClr>
                </a:solidFill>
              </a:rPr>
              <a:t>el nombre </a:t>
            </a:r>
            <a:r>
              <a:rPr lang="es-ES" sz="2000" dirty="0">
                <a:solidFill>
                  <a:schemeClr val="tx1">
                    <a:lumMod val="65000"/>
                    <a:lumOff val="35000"/>
                  </a:schemeClr>
                </a:solidFill>
              </a:rPr>
              <a:t>de tu empresa u </a:t>
            </a:r>
            <a:r>
              <a:rPr lang="es-ES" sz="2000" dirty="0" smtClean="0">
                <a:solidFill>
                  <a:schemeClr val="tx1">
                    <a:lumMod val="65000"/>
                    <a:lumOff val="35000"/>
                  </a:schemeClr>
                </a:solidFill>
              </a:rPr>
              <a:t>organización (com.everis).</a:t>
            </a:r>
            <a:endParaRPr lang="es-ES" sz="2000" dirty="0">
              <a:solidFill>
                <a:schemeClr val="tx1">
                  <a:lumMod val="65000"/>
                  <a:lumOff val="35000"/>
                </a:schemeClr>
              </a:solidFill>
            </a:endParaRPr>
          </a:p>
          <a:p>
            <a:pPr marL="342900" indent="-342900">
              <a:buFont typeface="Arial" panose="020B0604020202020204" pitchFamily="34" charset="0"/>
              <a:buChar char="•"/>
            </a:pPr>
            <a:r>
              <a:rPr lang="es-ES" sz="2000" b="1" dirty="0">
                <a:solidFill>
                  <a:schemeClr val="tx1">
                    <a:lumMod val="65000"/>
                    <a:lumOff val="35000"/>
                  </a:schemeClr>
                </a:solidFill>
              </a:rPr>
              <a:t>artifactId</a:t>
            </a:r>
            <a:r>
              <a:rPr lang="es-ES" sz="2000" dirty="0">
                <a:solidFill>
                  <a:schemeClr val="tx1">
                    <a:lumMod val="65000"/>
                    <a:lumOff val="35000"/>
                  </a:schemeClr>
                </a:solidFill>
              </a:rPr>
              <a:t>: Es el nombre de tu </a:t>
            </a:r>
            <a:r>
              <a:rPr lang="es-ES" sz="2000" dirty="0" smtClean="0">
                <a:solidFill>
                  <a:schemeClr val="tx1">
                    <a:lumMod val="65000"/>
                    <a:lumOff val="35000"/>
                  </a:schemeClr>
                </a:solidFill>
              </a:rPr>
              <a:t>proyecto (</a:t>
            </a:r>
            <a:r>
              <a:rPr lang="es-ES" sz="2000" dirty="0" err="1" smtClean="0">
                <a:solidFill>
                  <a:schemeClr val="tx1">
                    <a:lumMod val="65000"/>
                    <a:lumOff val="35000"/>
                  </a:schemeClr>
                </a:solidFill>
              </a:rPr>
              <a:t>testMaven</a:t>
            </a:r>
            <a:r>
              <a:rPr lang="es-ES" sz="2000" dirty="0" smtClean="0">
                <a:solidFill>
                  <a:schemeClr val="tx1">
                    <a:lumMod val="65000"/>
                    <a:lumOff val="35000"/>
                  </a:schemeClr>
                </a:solidFill>
              </a:rPr>
              <a:t>).</a:t>
            </a:r>
            <a:endParaRPr lang="es-ES" sz="2000" dirty="0">
              <a:solidFill>
                <a:schemeClr val="tx1">
                  <a:lumMod val="65000"/>
                  <a:lumOff val="35000"/>
                </a:schemeClr>
              </a:solidFill>
            </a:endParaRPr>
          </a:p>
          <a:p>
            <a:pPr marL="342900" indent="-342900">
              <a:buFont typeface="Arial" panose="020B0604020202020204" pitchFamily="34" charset="0"/>
              <a:buChar char="•"/>
            </a:pPr>
            <a:r>
              <a:rPr lang="es-ES" sz="2000" b="1" dirty="0">
                <a:solidFill>
                  <a:schemeClr val="tx1">
                    <a:lumMod val="65000"/>
                    <a:lumOff val="35000"/>
                  </a:schemeClr>
                </a:solidFill>
              </a:rPr>
              <a:t>version</a:t>
            </a:r>
            <a:r>
              <a:rPr lang="es-ES" sz="2000" dirty="0">
                <a:solidFill>
                  <a:schemeClr val="tx1">
                    <a:lumMod val="65000"/>
                    <a:lumOff val="35000"/>
                  </a:schemeClr>
                </a:solidFill>
              </a:rPr>
              <a:t>: Número de versión de tu </a:t>
            </a:r>
            <a:r>
              <a:rPr lang="es-ES" sz="2000" dirty="0" smtClean="0">
                <a:solidFill>
                  <a:schemeClr val="tx1">
                    <a:lumMod val="65000"/>
                    <a:lumOff val="35000"/>
                  </a:schemeClr>
                </a:solidFill>
              </a:rPr>
              <a:t>proyecto (1.0-SNAPSHOT).</a:t>
            </a:r>
            <a:endParaRPr lang="es-ES" sz="2000" dirty="0">
              <a:solidFill>
                <a:schemeClr val="tx1">
                  <a:lumMod val="65000"/>
                  <a:lumOff val="35000"/>
                </a:schemeClr>
              </a:solidFill>
            </a:endParaRPr>
          </a:p>
          <a:p>
            <a:pPr marL="342900" indent="-342900">
              <a:buFont typeface="Arial" panose="020B0604020202020204" pitchFamily="34" charset="0"/>
              <a:buChar char="•"/>
            </a:pPr>
            <a:r>
              <a:rPr lang="es-ES" sz="2000" b="1" dirty="0">
                <a:solidFill>
                  <a:schemeClr val="tx1">
                    <a:lumMod val="65000"/>
                    <a:lumOff val="35000"/>
                  </a:schemeClr>
                </a:solidFill>
              </a:rPr>
              <a:t>package</a:t>
            </a:r>
            <a:r>
              <a:rPr lang="es-ES" sz="2000" dirty="0">
                <a:solidFill>
                  <a:schemeClr val="tx1">
                    <a:lumMod val="65000"/>
                    <a:lumOff val="35000"/>
                  </a:schemeClr>
                </a:solidFill>
              </a:rPr>
              <a:t>: Paquete base donde irá tu código </a:t>
            </a:r>
            <a:r>
              <a:rPr lang="es-ES" sz="2000" dirty="0" smtClean="0">
                <a:solidFill>
                  <a:schemeClr val="tx1">
                    <a:lumMod val="65000"/>
                    <a:lumOff val="35000"/>
                  </a:schemeClr>
                </a:solidFill>
              </a:rPr>
              <a:t>fuente (com.everis).</a:t>
            </a:r>
            <a:endParaRPr lang="es-ES" sz="2000" noProof="1">
              <a:solidFill>
                <a:schemeClr val="tx1">
                  <a:lumMod val="65000"/>
                  <a:lumOff val="35000"/>
                </a:schemeClr>
              </a:solidFill>
            </a:endParaRPr>
          </a:p>
        </p:txBody>
      </p:sp>
      <p:pic>
        <p:nvPicPr>
          <p:cNvPr id="1026" name="Picture 2" descr="C:\Users\yduartep\Desktop\create maven proj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4005064"/>
            <a:ext cx="8487740" cy="230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36834"/>
      </p:ext>
    </p:extLst>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3. </a:t>
            </a:r>
            <a:r>
              <a:rPr lang="es-ES" dirty="0" smtClean="0">
                <a:solidFill>
                  <a:schemeClr val="bg1"/>
                </a:solidFill>
                <a:latin typeface="Arial" pitchFamily="34" charset="0"/>
                <a:cs typeface="Arial" pitchFamily="34" charset="0"/>
              </a:rPr>
              <a:t>Creación nuevo proyecto</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00110"/>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Una vez generado el proyecto la estructura de carpetas quedaría: </a:t>
            </a:r>
            <a:endParaRPr lang="es-ES" sz="2000" noProof="1">
              <a:solidFill>
                <a:schemeClr val="tx1">
                  <a:lumMod val="65000"/>
                  <a:lumOff val="35000"/>
                </a:schemeClr>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2" y="1865817"/>
            <a:ext cx="3614251" cy="2364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12976"/>
            <a:ext cx="6697732" cy="3645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112914"/>
      </p:ext>
    </p:extLst>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a:t>
            </a:r>
            <a:r>
              <a:rPr lang="es-ES" dirty="0">
                <a:solidFill>
                  <a:schemeClr val="bg1"/>
                </a:solidFill>
                <a:latin typeface="Arial" pitchFamily="34" charset="0"/>
                <a:cs typeface="Arial" pitchFamily="34" charset="0"/>
              </a:rPr>
              <a:t>. Ciclo de vida de los proyectos Maven</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40353"/>
            <a:ext cx="8136136" cy="515525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1800" dirty="0" smtClean="0">
                <a:solidFill>
                  <a:schemeClr val="tx1">
                    <a:lumMod val="65000"/>
                    <a:lumOff val="35000"/>
                  </a:schemeClr>
                </a:solidFill>
              </a:rPr>
              <a:t>Existen </a:t>
            </a:r>
            <a:r>
              <a:rPr lang="es-ES" sz="1800" dirty="0">
                <a:solidFill>
                  <a:schemeClr val="tx1">
                    <a:lumMod val="65000"/>
                    <a:lumOff val="35000"/>
                  </a:schemeClr>
                </a:solidFill>
              </a:rPr>
              <a:t>3 ciclos de vida en </a:t>
            </a:r>
            <a:r>
              <a:rPr lang="es-ES" sz="1800" dirty="0" smtClean="0">
                <a:solidFill>
                  <a:schemeClr val="tx1">
                    <a:lumMod val="65000"/>
                    <a:lumOff val="35000"/>
                  </a:schemeClr>
                </a:solidFill>
              </a:rPr>
              <a:t>Maven:</a:t>
            </a:r>
          </a:p>
          <a:p>
            <a:endParaRPr lang="es-ES" sz="1800" dirty="0">
              <a:solidFill>
                <a:schemeClr val="tx1">
                  <a:lumMod val="65000"/>
                  <a:lumOff val="35000"/>
                </a:schemeClr>
              </a:solidFill>
            </a:endParaRPr>
          </a:p>
          <a:p>
            <a:pPr marL="285750" indent="-285750">
              <a:spcAft>
                <a:spcPts val="600"/>
              </a:spcAft>
              <a:buFont typeface="Arial" panose="020B0604020202020204" pitchFamily="34" charset="0"/>
              <a:buChar char="•"/>
            </a:pPr>
            <a:r>
              <a:rPr lang="es-ES" sz="1800" b="1" u="sng" dirty="0" smtClean="0">
                <a:solidFill>
                  <a:schemeClr val="tx1">
                    <a:lumMod val="65000"/>
                    <a:lumOff val="35000"/>
                  </a:schemeClr>
                </a:solidFill>
              </a:rPr>
              <a:t>clean</a:t>
            </a:r>
            <a:r>
              <a:rPr lang="es-ES" sz="1800" dirty="0">
                <a:solidFill>
                  <a:schemeClr val="tx1">
                    <a:lumMod val="65000"/>
                    <a:lumOff val="35000"/>
                  </a:schemeClr>
                </a:solidFill>
              </a:rPr>
              <a:t>. Elimina las clases compiladas y los archivos binarios generados del </a:t>
            </a:r>
            <a:r>
              <a:rPr lang="es-ES" sz="1800" dirty="0" smtClean="0">
                <a:solidFill>
                  <a:schemeClr val="tx1">
                    <a:lumMod val="65000"/>
                    <a:lumOff val="35000"/>
                  </a:schemeClr>
                </a:solidFill>
              </a:rPr>
              <a:t>proyecto.</a:t>
            </a:r>
          </a:p>
          <a:p>
            <a:pPr marL="285750" indent="-285750">
              <a:spcAft>
                <a:spcPts val="600"/>
              </a:spcAft>
              <a:buFont typeface="Arial" panose="020B0604020202020204" pitchFamily="34" charset="0"/>
              <a:buChar char="•"/>
            </a:pPr>
            <a:r>
              <a:rPr lang="es-ES" sz="1800" b="1" u="sng" dirty="0" smtClean="0">
                <a:solidFill>
                  <a:schemeClr val="tx1">
                    <a:lumMod val="65000"/>
                    <a:lumOff val="35000"/>
                  </a:schemeClr>
                </a:solidFill>
              </a:rPr>
              <a:t>default</a:t>
            </a:r>
            <a:r>
              <a:rPr lang="es-ES" sz="1800" dirty="0">
                <a:solidFill>
                  <a:schemeClr val="tx1">
                    <a:lumMod val="65000"/>
                    <a:lumOff val="35000"/>
                  </a:schemeClr>
                </a:solidFill>
              </a:rPr>
              <a:t>. Genera los archivos binarios (artefactos) de nuestro </a:t>
            </a:r>
            <a:r>
              <a:rPr lang="es-ES" sz="1800" dirty="0" smtClean="0">
                <a:solidFill>
                  <a:schemeClr val="tx1">
                    <a:lumMod val="65000"/>
                    <a:lumOff val="35000"/>
                  </a:schemeClr>
                </a:solidFill>
              </a:rPr>
              <a:t>proyecto.</a:t>
            </a:r>
          </a:p>
          <a:p>
            <a:pPr marL="285750" indent="-285750">
              <a:spcAft>
                <a:spcPts val="600"/>
              </a:spcAft>
              <a:buFont typeface="Arial" panose="020B0604020202020204" pitchFamily="34" charset="0"/>
              <a:buChar char="•"/>
            </a:pPr>
            <a:r>
              <a:rPr lang="es-ES" sz="1800" b="1" u="sng" dirty="0" smtClean="0">
                <a:solidFill>
                  <a:schemeClr val="tx1">
                    <a:lumMod val="65000"/>
                    <a:lumOff val="35000"/>
                  </a:schemeClr>
                </a:solidFill>
              </a:rPr>
              <a:t>site</a:t>
            </a:r>
            <a:r>
              <a:rPr lang="es-ES" sz="1800" dirty="0">
                <a:solidFill>
                  <a:schemeClr val="tx1">
                    <a:lumMod val="65000"/>
                    <a:lumOff val="35000"/>
                  </a:schemeClr>
                </a:solidFill>
              </a:rPr>
              <a:t>. Genera archivos html que describen nuestro </a:t>
            </a:r>
            <a:r>
              <a:rPr lang="es-ES" sz="1800" dirty="0" smtClean="0">
                <a:solidFill>
                  <a:schemeClr val="tx1">
                    <a:lumMod val="65000"/>
                    <a:lumOff val="35000"/>
                  </a:schemeClr>
                </a:solidFill>
              </a:rPr>
              <a:t>proyecto.</a:t>
            </a:r>
          </a:p>
          <a:p>
            <a:pPr>
              <a:spcAft>
                <a:spcPts val="600"/>
              </a:spcAft>
            </a:pPr>
            <a:r>
              <a:rPr lang="es-ES" sz="1800" dirty="0" smtClean="0">
                <a:solidFill>
                  <a:schemeClr val="tx1">
                    <a:lumMod val="65000"/>
                    <a:lumOff val="35000"/>
                  </a:schemeClr>
                </a:solidFill>
              </a:rPr>
              <a:t>Para </a:t>
            </a:r>
            <a:r>
              <a:rPr lang="es-ES" sz="1800" dirty="0">
                <a:solidFill>
                  <a:schemeClr val="tx1">
                    <a:lumMod val="65000"/>
                    <a:lumOff val="35000"/>
                  </a:schemeClr>
                </a:solidFill>
              </a:rPr>
              <a:t>ejecutarlos, excepto </a:t>
            </a:r>
            <a:r>
              <a:rPr lang="es-ES" sz="1800" dirty="0" smtClean="0">
                <a:solidFill>
                  <a:schemeClr val="tx1">
                    <a:lumMod val="65000"/>
                    <a:lumOff val="35000"/>
                  </a:schemeClr>
                </a:solidFill>
              </a:rPr>
              <a:t>para el </a:t>
            </a:r>
            <a:r>
              <a:rPr lang="es-ES" sz="1800" dirty="0">
                <a:solidFill>
                  <a:schemeClr val="tx1">
                    <a:lumMod val="65000"/>
                    <a:lumOff val="35000"/>
                  </a:schemeClr>
                </a:solidFill>
              </a:rPr>
              <a:t>default, se debe de poner </a:t>
            </a:r>
            <a:r>
              <a:rPr lang="es-ES" sz="1800" b="1" dirty="0">
                <a:solidFill>
                  <a:schemeClr val="tx1">
                    <a:lumMod val="65000"/>
                    <a:lumOff val="35000"/>
                  </a:schemeClr>
                </a:solidFill>
              </a:rPr>
              <a:t>mvn </a:t>
            </a:r>
            <a:r>
              <a:rPr lang="es-ES" sz="1800" b="1" dirty="0" smtClean="0">
                <a:solidFill>
                  <a:srgbClr val="002060"/>
                </a:solidFill>
              </a:rPr>
              <a:t>ciclo</a:t>
            </a:r>
            <a:r>
              <a:rPr lang="es-ES" sz="1800" dirty="0" smtClean="0">
                <a:solidFill>
                  <a:srgbClr val="002060"/>
                </a:solidFill>
              </a:rPr>
              <a:t>:</a:t>
            </a:r>
          </a:p>
          <a:p>
            <a:pPr lvl="1">
              <a:spcAft>
                <a:spcPts val="600"/>
              </a:spcAft>
            </a:pPr>
            <a:r>
              <a:rPr lang="es-ES" b="1" dirty="0">
                <a:solidFill>
                  <a:schemeClr val="tx1">
                    <a:lumMod val="65000"/>
                    <a:lumOff val="35000"/>
                  </a:schemeClr>
                </a:solidFill>
                <a:latin typeface="Arial" pitchFamily="34" charset="0"/>
                <a:cs typeface="Arial" pitchFamily="34" charset="0"/>
              </a:rPr>
              <a:t>mvn </a:t>
            </a:r>
            <a:r>
              <a:rPr lang="es-ES" b="1" dirty="0">
                <a:solidFill>
                  <a:srgbClr val="002060"/>
                </a:solidFill>
                <a:latin typeface="Arial" pitchFamily="34" charset="0"/>
                <a:cs typeface="Arial" pitchFamily="34" charset="0"/>
              </a:rPr>
              <a:t>clean</a:t>
            </a:r>
            <a:r>
              <a:rPr lang="es-ES" b="1" dirty="0">
                <a:solidFill>
                  <a:schemeClr val="tx1">
                    <a:lumMod val="65000"/>
                    <a:lumOff val="35000"/>
                  </a:schemeClr>
                </a:solidFill>
                <a:latin typeface="Arial" pitchFamily="34" charset="0"/>
                <a:cs typeface="Arial" pitchFamily="34" charset="0"/>
              </a:rPr>
              <a:t> </a:t>
            </a:r>
            <a:r>
              <a:rPr lang="es-ES" b="1" dirty="0" smtClean="0">
                <a:solidFill>
                  <a:schemeClr val="tx1">
                    <a:lumMod val="65000"/>
                    <a:lumOff val="35000"/>
                  </a:schemeClr>
                </a:solidFill>
                <a:latin typeface="Arial" pitchFamily="34" charset="0"/>
                <a:cs typeface="Arial" pitchFamily="34" charset="0"/>
              </a:rPr>
              <a:t>     o      mvn </a:t>
            </a:r>
            <a:r>
              <a:rPr lang="es-ES" b="1" dirty="0" smtClean="0">
                <a:solidFill>
                  <a:srgbClr val="002060"/>
                </a:solidFill>
                <a:latin typeface="Arial" pitchFamily="34" charset="0"/>
                <a:cs typeface="Arial" pitchFamily="34" charset="0"/>
              </a:rPr>
              <a:t>site</a:t>
            </a:r>
          </a:p>
          <a:p>
            <a:pPr>
              <a:spcAft>
                <a:spcPts val="600"/>
              </a:spcAft>
            </a:pPr>
            <a:r>
              <a:rPr lang="es-ES" sz="1800" dirty="0" smtClean="0">
                <a:solidFill>
                  <a:schemeClr val="tx1">
                    <a:lumMod val="65000"/>
                    <a:lumOff val="35000"/>
                  </a:schemeClr>
                </a:solidFill>
              </a:rPr>
              <a:t>- Cada </a:t>
            </a:r>
            <a:r>
              <a:rPr lang="es-ES" sz="1800" dirty="0">
                <a:solidFill>
                  <a:schemeClr val="tx1">
                    <a:lumMod val="65000"/>
                    <a:lumOff val="35000"/>
                  </a:schemeClr>
                </a:solidFill>
              </a:rPr>
              <a:t>ciclo de vida está constituido por varias </a:t>
            </a:r>
            <a:r>
              <a:rPr lang="es-ES" sz="1800" dirty="0" smtClean="0">
                <a:solidFill>
                  <a:schemeClr val="tx1">
                    <a:lumMod val="65000"/>
                    <a:lumOff val="35000"/>
                  </a:schemeClr>
                </a:solidFill>
              </a:rPr>
              <a:t>fases. </a:t>
            </a:r>
          </a:p>
          <a:p>
            <a:pPr>
              <a:spcAft>
                <a:spcPts val="600"/>
              </a:spcAft>
            </a:pPr>
            <a:r>
              <a:rPr lang="en-US" sz="1800" noProof="1" smtClean="0">
                <a:solidFill>
                  <a:schemeClr val="tx1">
                    <a:lumMod val="65000"/>
                    <a:lumOff val="35000"/>
                  </a:schemeClr>
                </a:solidFill>
              </a:rPr>
              <a:t>- Antes </a:t>
            </a:r>
            <a:r>
              <a:rPr lang="en-US" sz="1800" noProof="1">
                <a:solidFill>
                  <a:schemeClr val="tx1">
                    <a:lumMod val="65000"/>
                    <a:lumOff val="35000"/>
                  </a:schemeClr>
                </a:solidFill>
              </a:rPr>
              <a:t>de ejecutar cualquier </a:t>
            </a:r>
            <a:r>
              <a:rPr lang="en-US" sz="1800" noProof="1" smtClean="0">
                <a:solidFill>
                  <a:schemeClr val="tx1">
                    <a:lumMod val="65000"/>
                    <a:lumOff val="35000"/>
                  </a:schemeClr>
                </a:solidFill>
              </a:rPr>
              <a:t>fase del ciclo </a:t>
            </a:r>
            <a:r>
              <a:rPr lang="en-US" sz="1800" b="1" noProof="1" smtClean="0">
                <a:solidFill>
                  <a:schemeClr val="tx1">
                    <a:lumMod val="65000"/>
                    <a:lumOff val="35000"/>
                  </a:schemeClr>
                </a:solidFill>
              </a:rPr>
              <a:t>default</a:t>
            </a:r>
            <a:r>
              <a:rPr lang="en-US" sz="1800" noProof="1" smtClean="0">
                <a:solidFill>
                  <a:schemeClr val="tx1">
                    <a:lumMod val="65000"/>
                    <a:lumOff val="35000"/>
                  </a:schemeClr>
                </a:solidFill>
              </a:rPr>
              <a:t>, se </a:t>
            </a:r>
            <a:r>
              <a:rPr lang="en-US" sz="1800" noProof="1">
                <a:solidFill>
                  <a:schemeClr val="tx1">
                    <a:lumMod val="65000"/>
                    <a:lumOff val="35000"/>
                  </a:schemeClr>
                </a:solidFill>
              </a:rPr>
              <a:t>suele usar el comando </a:t>
            </a:r>
            <a:r>
              <a:rPr lang="en-US" sz="1800" b="1" noProof="1">
                <a:solidFill>
                  <a:srgbClr val="002060"/>
                </a:solidFill>
              </a:rPr>
              <a:t>clean</a:t>
            </a:r>
            <a:r>
              <a:rPr lang="en-US" sz="1800" noProof="1">
                <a:solidFill>
                  <a:srgbClr val="002060"/>
                </a:solidFill>
              </a:rPr>
              <a:t> </a:t>
            </a:r>
            <a:r>
              <a:rPr lang="en-US" sz="1800" noProof="1">
                <a:solidFill>
                  <a:schemeClr val="tx1">
                    <a:lumMod val="65000"/>
                    <a:lumOff val="35000"/>
                  </a:schemeClr>
                </a:solidFill>
              </a:rPr>
              <a:t>para </a:t>
            </a:r>
            <a:r>
              <a:rPr lang="es-ES" sz="1800" dirty="0">
                <a:solidFill>
                  <a:schemeClr val="tx1">
                    <a:lumMod val="65000"/>
                    <a:lumOff val="35000"/>
                  </a:schemeClr>
                </a:solidFill>
              </a:rPr>
              <a:t>limpiar todo lo que fue creado por las compilaciones anteriores seguido de la fase deseada. Ejemplo si deseamos compilar e instalar nuestro proyecto en el repositorio local de Maven se ejecuta</a:t>
            </a:r>
            <a:r>
              <a:rPr lang="en-US" sz="1800" noProof="1" smtClean="0">
                <a:solidFill>
                  <a:schemeClr val="tx1">
                    <a:lumMod val="65000"/>
                    <a:lumOff val="35000"/>
                  </a:schemeClr>
                </a:solidFill>
              </a:rPr>
              <a:t>:</a:t>
            </a:r>
            <a:endParaRPr lang="en-US" sz="1800" noProof="1">
              <a:solidFill>
                <a:schemeClr val="tx1">
                  <a:lumMod val="65000"/>
                  <a:lumOff val="35000"/>
                </a:schemeClr>
              </a:solidFill>
            </a:endParaRPr>
          </a:p>
          <a:p>
            <a:pPr lvl="1"/>
            <a:r>
              <a:rPr lang="en-US" sz="2000" b="1" noProof="1">
                <a:solidFill>
                  <a:schemeClr val="tx1">
                    <a:lumMod val="65000"/>
                    <a:lumOff val="35000"/>
                  </a:schemeClr>
                </a:solidFill>
              </a:rPr>
              <a:t>mvn </a:t>
            </a:r>
            <a:r>
              <a:rPr lang="en-US" sz="2000" b="1" noProof="1" smtClean="0">
                <a:solidFill>
                  <a:srgbClr val="002060"/>
                </a:solidFill>
              </a:rPr>
              <a:t>clean</a:t>
            </a:r>
            <a:r>
              <a:rPr lang="en-US" sz="2000" b="1" noProof="1" smtClean="0">
                <a:solidFill>
                  <a:srgbClr val="0070C0"/>
                </a:solidFill>
              </a:rPr>
              <a:t> install  </a:t>
            </a:r>
          </a:p>
          <a:p>
            <a:endParaRPr lang="es-ES" sz="2000" b="1" dirty="0" smtClean="0">
              <a:solidFill>
                <a:schemeClr val="tx1">
                  <a:lumMod val="65000"/>
                  <a:lumOff val="35000"/>
                </a:schemeClr>
              </a:solidFill>
            </a:endParaRPr>
          </a:p>
          <a:p>
            <a:r>
              <a:rPr lang="es-ES" sz="2000" b="1" dirty="0" smtClean="0">
                <a:solidFill>
                  <a:schemeClr val="tx1">
                    <a:lumMod val="65000"/>
                    <a:lumOff val="35000"/>
                  </a:schemeClr>
                </a:solidFill>
              </a:rPr>
              <a:t>mvn </a:t>
            </a:r>
            <a:r>
              <a:rPr lang="es-ES" sz="2000" b="1" dirty="0" smtClean="0">
                <a:solidFill>
                  <a:srgbClr val="002060"/>
                </a:solidFill>
              </a:rPr>
              <a:t>fase1</a:t>
            </a:r>
            <a:r>
              <a:rPr lang="es-ES" sz="2000" b="1" dirty="0" smtClean="0">
                <a:solidFill>
                  <a:schemeClr val="tx1">
                    <a:lumMod val="65000"/>
                    <a:lumOff val="35000"/>
                  </a:schemeClr>
                </a:solidFill>
              </a:rPr>
              <a:t> </a:t>
            </a:r>
            <a:r>
              <a:rPr lang="es-ES" sz="2000" b="1" dirty="0">
                <a:solidFill>
                  <a:srgbClr val="002060"/>
                </a:solidFill>
              </a:rPr>
              <a:t>fase2</a:t>
            </a:r>
            <a:r>
              <a:rPr lang="es-ES" sz="2000" b="1" dirty="0">
                <a:solidFill>
                  <a:schemeClr val="tx1">
                    <a:lumMod val="65000"/>
                    <a:lumOff val="35000"/>
                  </a:schemeClr>
                </a:solidFill>
              </a:rPr>
              <a:t>:</a:t>
            </a:r>
            <a:r>
              <a:rPr lang="es-ES" sz="2000" b="1" dirty="0">
                <a:solidFill>
                  <a:srgbClr val="0070C0"/>
                </a:solidFill>
              </a:rPr>
              <a:t>goal1</a:t>
            </a:r>
            <a:r>
              <a:rPr lang="es-ES" sz="2000" b="1" dirty="0">
                <a:solidFill>
                  <a:schemeClr val="tx1">
                    <a:lumMod val="65000"/>
                    <a:lumOff val="35000"/>
                  </a:schemeClr>
                </a:solidFill>
              </a:rPr>
              <a:t> </a:t>
            </a:r>
            <a:r>
              <a:rPr lang="es-ES" sz="2000" b="1" dirty="0">
                <a:solidFill>
                  <a:srgbClr val="002060"/>
                </a:solidFill>
              </a:rPr>
              <a:t>fase2</a:t>
            </a:r>
            <a:r>
              <a:rPr lang="es-ES" sz="2000" b="1" dirty="0">
                <a:solidFill>
                  <a:schemeClr val="tx1">
                    <a:lumMod val="65000"/>
                    <a:lumOff val="35000"/>
                  </a:schemeClr>
                </a:solidFill>
              </a:rPr>
              <a:t>:</a:t>
            </a:r>
            <a:r>
              <a:rPr lang="es-ES" sz="2000" b="1" dirty="0">
                <a:solidFill>
                  <a:srgbClr val="0070C0"/>
                </a:solidFill>
              </a:rPr>
              <a:t>goal2</a:t>
            </a:r>
            <a:endParaRPr lang="en-US" sz="2000" b="1" dirty="0">
              <a:solidFill>
                <a:srgbClr val="0070C0"/>
              </a:solidFill>
            </a:endParaRPr>
          </a:p>
        </p:txBody>
      </p:sp>
    </p:spTree>
    <p:extLst>
      <p:ext uri="{BB962C8B-B14F-4D97-AF65-F5344CB8AC3E}">
        <p14:creationId xmlns:p14="http://schemas.microsoft.com/office/powerpoint/2010/main" val="684696540"/>
      </p:ext>
    </p:extLst>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a:t>
            </a:r>
            <a:r>
              <a:rPr lang="es-ES" dirty="0">
                <a:solidFill>
                  <a:schemeClr val="bg1"/>
                </a:solidFill>
                <a:latin typeface="Arial" pitchFamily="34" charset="0"/>
                <a:cs typeface="Arial" pitchFamily="34" charset="0"/>
              </a:rPr>
              <a:t>. Ciclo de vida de los proyectos Maven</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40353"/>
            <a:ext cx="8136136" cy="5139869"/>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fontAlgn="base"/>
            <a:r>
              <a:rPr lang="es-ES" sz="1800" dirty="0">
                <a:solidFill>
                  <a:schemeClr val="tx1">
                    <a:lumMod val="65000"/>
                    <a:lumOff val="35000"/>
                  </a:schemeClr>
                </a:solidFill>
              </a:rPr>
              <a:t>Cada ciclo de vida está constituido por varias </a:t>
            </a:r>
            <a:r>
              <a:rPr lang="es-ES" sz="1800" b="1" i="1" dirty="0" smtClean="0">
                <a:solidFill>
                  <a:schemeClr val="tx1">
                    <a:lumMod val="65000"/>
                    <a:lumOff val="35000"/>
                  </a:schemeClr>
                </a:solidFill>
              </a:rPr>
              <a:t>fases</a:t>
            </a:r>
            <a:r>
              <a:rPr lang="es-ES" sz="1800" dirty="0" smtClean="0">
                <a:solidFill>
                  <a:schemeClr val="tx1">
                    <a:lumMod val="65000"/>
                    <a:lumOff val="35000"/>
                  </a:schemeClr>
                </a:solidFill>
              </a:rPr>
              <a:t> y el ciclo </a:t>
            </a:r>
            <a:r>
              <a:rPr lang="es-ES" sz="1800" dirty="0">
                <a:solidFill>
                  <a:schemeClr val="tx1">
                    <a:lumMod val="65000"/>
                    <a:lumOff val="35000"/>
                  </a:schemeClr>
                </a:solidFill>
              </a:rPr>
              <a:t>por </a:t>
            </a:r>
            <a:r>
              <a:rPr lang="es-ES" sz="1800" b="1" dirty="0">
                <a:solidFill>
                  <a:schemeClr val="tx1">
                    <a:lumMod val="65000"/>
                    <a:lumOff val="35000"/>
                  </a:schemeClr>
                </a:solidFill>
              </a:rPr>
              <a:t>defecto</a:t>
            </a:r>
            <a:r>
              <a:rPr lang="es-ES" sz="1800" dirty="0">
                <a:solidFill>
                  <a:schemeClr val="tx1">
                    <a:lumMod val="65000"/>
                    <a:lumOff val="35000"/>
                  </a:schemeClr>
                </a:solidFill>
              </a:rPr>
              <a:t> </a:t>
            </a:r>
            <a:r>
              <a:rPr lang="es-ES" sz="1800" dirty="0" smtClean="0">
                <a:solidFill>
                  <a:schemeClr val="tx1">
                    <a:lumMod val="65000"/>
                    <a:lumOff val="35000"/>
                  </a:schemeClr>
                </a:solidFill>
              </a:rPr>
              <a:t>incluye las siguientes etapas:</a:t>
            </a:r>
          </a:p>
          <a:p>
            <a:pPr fontAlgn="base"/>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validate</a:t>
            </a:r>
            <a:r>
              <a:rPr lang="es-ES" sz="1800" dirty="0" smtClean="0">
                <a:solidFill>
                  <a:schemeClr val="tx1">
                    <a:lumMod val="65000"/>
                    <a:lumOff val="35000"/>
                  </a:schemeClr>
                </a:solidFill>
              </a:rPr>
              <a:t>: </a:t>
            </a:r>
            <a:r>
              <a:rPr lang="es-ES" sz="1800" dirty="0">
                <a:solidFill>
                  <a:schemeClr val="tx1">
                    <a:lumMod val="65000"/>
                    <a:lumOff val="35000"/>
                  </a:schemeClr>
                </a:solidFill>
              </a:rPr>
              <a:t>Validar que el proyecto es </a:t>
            </a:r>
            <a:r>
              <a:rPr lang="es-ES" sz="1800" dirty="0" smtClean="0">
                <a:solidFill>
                  <a:schemeClr val="tx1">
                    <a:lumMod val="65000"/>
                    <a:lumOff val="35000"/>
                  </a:schemeClr>
                </a:solidFill>
              </a:rPr>
              <a:t>correcto.</a:t>
            </a:r>
          </a:p>
          <a:p>
            <a:pPr marL="285750" indent="-285750" algn="l" fontAlgn="base">
              <a:spcAft>
                <a:spcPts val="600"/>
              </a:spcAft>
              <a:buFont typeface="Arial" panose="020B0604020202020204" pitchFamily="34" charset="0"/>
              <a:buChar char="•"/>
            </a:pPr>
            <a:r>
              <a:rPr lang="en-US" sz="1800" b="1" dirty="0">
                <a:solidFill>
                  <a:schemeClr val="tx1">
                    <a:lumMod val="65000"/>
                    <a:lumOff val="35000"/>
                  </a:schemeClr>
                </a:solidFill>
              </a:rPr>
              <a:t>i</a:t>
            </a:r>
            <a:r>
              <a:rPr lang="en-US" sz="1800" b="1" dirty="0" smtClean="0">
                <a:solidFill>
                  <a:schemeClr val="tx1">
                    <a:lumMod val="65000"/>
                    <a:lumOff val="35000"/>
                  </a:schemeClr>
                </a:solidFill>
              </a:rPr>
              <a:t>nitialize</a:t>
            </a:r>
            <a:r>
              <a:rPr lang="en-US" sz="1800" dirty="0" smtClean="0">
                <a:solidFill>
                  <a:schemeClr val="tx1">
                    <a:lumMod val="65000"/>
                    <a:lumOff val="35000"/>
                  </a:schemeClr>
                </a:solidFill>
              </a:rPr>
              <a:t>: </a:t>
            </a:r>
            <a:r>
              <a:rPr lang="es-ES" sz="1800" dirty="0">
                <a:solidFill>
                  <a:schemeClr val="tx1">
                    <a:lumMod val="65000"/>
                    <a:lumOff val="35000"/>
                  </a:schemeClr>
                </a:solidFill>
              </a:rPr>
              <a:t>Configura propiedades y crea </a:t>
            </a:r>
            <a:r>
              <a:rPr lang="es-ES" sz="1800" dirty="0" smtClean="0">
                <a:solidFill>
                  <a:schemeClr val="tx1">
                    <a:lumMod val="65000"/>
                    <a:lumOff val="35000"/>
                  </a:schemeClr>
                </a:solidFill>
              </a:rPr>
              <a:t>directorios.</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compile</a:t>
            </a:r>
            <a:r>
              <a:rPr lang="es-ES" sz="1800" dirty="0" smtClean="0">
                <a:solidFill>
                  <a:schemeClr val="tx1">
                    <a:lumMod val="65000"/>
                    <a:lumOff val="35000"/>
                  </a:schemeClr>
                </a:solidFill>
              </a:rPr>
              <a:t>: Compilación del código fuente.</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test</a:t>
            </a:r>
            <a:r>
              <a:rPr lang="es-ES" sz="1800" dirty="0" smtClean="0">
                <a:solidFill>
                  <a:schemeClr val="tx1">
                    <a:lumMod val="65000"/>
                    <a:lumOff val="35000"/>
                  </a:schemeClr>
                </a:solidFill>
              </a:rPr>
              <a:t>: ejecuta los test unitarios definidos en la carpeta </a:t>
            </a:r>
            <a:r>
              <a:rPr lang="es-ES" sz="1800" b="1" i="1" dirty="0" smtClean="0">
                <a:solidFill>
                  <a:schemeClr val="tx1">
                    <a:lumMod val="65000"/>
                    <a:lumOff val="35000"/>
                  </a:schemeClr>
                </a:solidFill>
              </a:rPr>
              <a:t>src/test/java</a:t>
            </a:r>
            <a:r>
              <a:rPr lang="es-ES" sz="1800" dirty="0" smtClean="0">
                <a:solidFill>
                  <a:schemeClr val="tx1">
                    <a:lumMod val="65000"/>
                    <a:lumOff val="35000"/>
                  </a:schemeClr>
                </a:solidFill>
              </a:rPr>
              <a:t>.</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package</a:t>
            </a:r>
            <a:r>
              <a:rPr lang="es-ES" sz="1800" dirty="0" smtClean="0">
                <a:solidFill>
                  <a:schemeClr val="tx1">
                    <a:lumMod val="65000"/>
                    <a:lumOff val="35000"/>
                  </a:schemeClr>
                </a:solidFill>
              </a:rPr>
              <a:t>: Para empaquetar </a:t>
            </a:r>
            <a:r>
              <a:rPr lang="es-ES" sz="1800" dirty="0">
                <a:solidFill>
                  <a:schemeClr val="tx1">
                    <a:lumMod val="65000"/>
                    <a:lumOff val="35000"/>
                  </a:schemeClr>
                </a:solidFill>
              </a:rPr>
              <a:t>el código compilado y transformarlo en algún formato tipo </a:t>
            </a:r>
            <a:r>
              <a:rPr lang="es-ES" sz="1800" b="1" dirty="0">
                <a:solidFill>
                  <a:schemeClr val="tx1">
                    <a:lumMod val="65000"/>
                    <a:lumOff val="35000"/>
                  </a:schemeClr>
                </a:solidFill>
              </a:rPr>
              <a:t>.</a:t>
            </a:r>
            <a:r>
              <a:rPr lang="es-ES" sz="1800" b="1" dirty="0" smtClean="0">
                <a:solidFill>
                  <a:schemeClr val="tx1">
                    <a:lumMod val="65000"/>
                    <a:lumOff val="35000"/>
                  </a:schemeClr>
                </a:solidFill>
              </a:rPr>
              <a:t>jar</a:t>
            </a:r>
            <a:r>
              <a:rPr lang="es-ES" sz="1800" b="1" dirty="0">
                <a:solidFill>
                  <a:schemeClr val="tx1">
                    <a:lumMod val="65000"/>
                    <a:lumOff val="35000"/>
                  </a:schemeClr>
                </a:solidFill>
              </a:rPr>
              <a:t>,</a:t>
            </a:r>
            <a:r>
              <a:rPr lang="es-ES" sz="1800" b="1" dirty="0" smtClean="0">
                <a:solidFill>
                  <a:schemeClr val="tx1">
                    <a:lumMod val="65000"/>
                    <a:lumOff val="35000"/>
                  </a:schemeClr>
                </a:solidFill>
              </a:rPr>
              <a:t> </a:t>
            </a:r>
            <a:r>
              <a:rPr lang="es-ES" sz="1800" b="1" dirty="0">
                <a:solidFill>
                  <a:schemeClr val="tx1">
                    <a:lumMod val="65000"/>
                    <a:lumOff val="35000"/>
                  </a:schemeClr>
                </a:solidFill>
              </a:rPr>
              <a:t>.</a:t>
            </a:r>
            <a:r>
              <a:rPr lang="es-ES" sz="1800" b="1" dirty="0" err="1" smtClean="0">
                <a:solidFill>
                  <a:schemeClr val="tx1">
                    <a:lumMod val="65000"/>
                    <a:lumOff val="35000"/>
                  </a:schemeClr>
                </a:solidFill>
              </a:rPr>
              <a:t>war</a:t>
            </a:r>
            <a:r>
              <a:rPr lang="es-ES" sz="1800" b="1" dirty="0" smtClean="0">
                <a:solidFill>
                  <a:schemeClr val="tx1">
                    <a:lumMod val="65000"/>
                    <a:lumOff val="35000"/>
                  </a:schemeClr>
                </a:solidFill>
              </a:rPr>
              <a:t> o .</a:t>
            </a:r>
            <a:r>
              <a:rPr lang="es-ES" sz="1800" b="1" dirty="0" err="1" smtClean="0">
                <a:solidFill>
                  <a:schemeClr val="tx1">
                    <a:lumMod val="65000"/>
                    <a:lumOff val="35000"/>
                  </a:schemeClr>
                </a:solidFill>
              </a:rPr>
              <a:t>ear</a:t>
            </a:r>
            <a:r>
              <a:rPr lang="es-ES" sz="1800" dirty="0" smtClean="0">
                <a:solidFill>
                  <a:schemeClr val="tx1">
                    <a:lumMod val="65000"/>
                    <a:lumOff val="35000"/>
                  </a:schemeClr>
                </a:solidFill>
              </a:rPr>
              <a:t>.</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integration-test</a:t>
            </a:r>
            <a:r>
              <a:rPr lang="es-ES" sz="1800" dirty="0" smtClean="0">
                <a:solidFill>
                  <a:schemeClr val="tx1">
                    <a:lumMod val="65000"/>
                    <a:lumOff val="35000"/>
                  </a:schemeClr>
                </a:solidFill>
              </a:rPr>
              <a:t>: </a:t>
            </a:r>
            <a:r>
              <a:rPr lang="es-ES" sz="1800" dirty="0">
                <a:solidFill>
                  <a:schemeClr val="tx1">
                    <a:lumMod val="65000"/>
                    <a:lumOff val="35000"/>
                  </a:schemeClr>
                </a:solidFill>
              </a:rPr>
              <a:t>Procesar y desplegar el código en algún entorno donde se puedan ejecutar las pruebas de </a:t>
            </a:r>
            <a:r>
              <a:rPr lang="es-ES" sz="1800" dirty="0" smtClean="0">
                <a:solidFill>
                  <a:schemeClr val="tx1">
                    <a:lumMod val="65000"/>
                    <a:lumOff val="35000"/>
                  </a:schemeClr>
                </a:solidFill>
              </a:rPr>
              <a:t>integración.</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verify</a:t>
            </a:r>
            <a:r>
              <a:rPr lang="es-ES" sz="1800" dirty="0" smtClean="0">
                <a:solidFill>
                  <a:schemeClr val="tx1">
                    <a:lumMod val="65000"/>
                    <a:lumOff val="35000"/>
                  </a:schemeClr>
                </a:solidFill>
              </a:rPr>
              <a:t>: Verificar</a:t>
            </a:r>
            <a:r>
              <a:rPr lang="es-ES" sz="1800" dirty="0">
                <a:solidFill>
                  <a:schemeClr val="tx1">
                    <a:lumMod val="65000"/>
                    <a:lumOff val="35000"/>
                  </a:schemeClr>
                </a:solidFill>
              </a:rPr>
              <a:t> que el código empaquetado es válido y cumple los criterios de </a:t>
            </a:r>
            <a:r>
              <a:rPr lang="es-ES" sz="1800" dirty="0" smtClean="0">
                <a:solidFill>
                  <a:schemeClr val="tx1">
                    <a:lumMod val="65000"/>
                    <a:lumOff val="35000"/>
                  </a:schemeClr>
                </a:solidFill>
              </a:rPr>
              <a:t>calidad.</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install</a:t>
            </a:r>
            <a:r>
              <a:rPr lang="es-ES" sz="1800" dirty="0" smtClean="0">
                <a:solidFill>
                  <a:schemeClr val="tx1">
                    <a:lumMod val="65000"/>
                    <a:lumOff val="35000"/>
                  </a:schemeClr>
                </a:solidFill>
              </a:rPr>
              <a:t>: Instalar</a:t>
            </a:r>
            <a:r>
              <a:rPr lang="es-ES" sz="1800" dirty="0">
                <a:solidFill>
                  <a:schemeClr val="tx1">
                    <a:lumMod val="65000"/>
                    <a:lumOff val="35000"/>
                  </a:schemeClr>
                </a:solidFill>
              </a:rPr>
              <a:t> el código empaquetado en el repositorio local de </a:t>
            </a:r>
            <a:r>
              <a:rPr lang="es-ES" sz="1800" dirty="0" smtClean="0">
                <a:solidFill>
                  <a:schemeClr val="tx1">
                    <a:lumMod val="65000"/>
                    <a:lumOff val="35000"/>
                  </a:schemeClr>
                </a:solidFill>
              </a:rPr>
              <a:t>Maven (.m2), </a:t>
            </a:r>
            <a:r>
              <a:rPr lang="es-ES" sz="1800" dirty="0">
                <a:solidFill>
                  <a:schemeClr val="tx1">
                    <a:lumMod val="65000"/>
                    <a:lumOff val="35000"/>
                  </a:schemeClr>
                </a:solidFill>
              </a:rPr>
              <a:t>para usarlo como dependencia de otros </a:t>
            </a:r>
            <a:r>
              <a:rPr lang="es-ES" sz="1800" dirty="0" smtClean="0">
                <a:solidFill>
                  <a:schemeClr val="tx1">
                    <a:lumMod val="65000"/>
                    <a:lumOff val="35000"/>
                  </a:schemeClr>
                </a:solidFill>
              </a:rPr>
              <a:t>proyectos.</a:t>
            </a:r>
            <a:endParaRPr lang="es-ES" sz="1800" dirty="0">
              <a:solidFill>
                <a:schemeClr val="tx1">
                  <a:lumMod val="65000"/>
                  <a:lumOff val="35000"/>
                </a:schemeClr>
              </a:solidFill>
            </a:endParaRPr>
          </a:p>
          <a:p>
            <a:pPr marL="285750" indent="-285750" algn="l" fontAlgn="base">
              <a:spcAft>
                <a:spcPts val="600"/>
              </a:spcAft>
              <a:buFont typeface="Arial" panose="020B0604020202020204" pitchFamily="34" charset="0"/>
              <a:buChar char="•"/>
            </a:pPr>
            <a:r>
              <a:rPr lang="es-ES" sz="1800" b="1" dirty="0" smtClean="0">
                <a:solidFill>
                  <a:schemeClr val="tx1">
                    <a:lumMod val="65000"/>
                    <a:lumOff val="35000"/>
                  </a:schemeClr>
                </a:solidFill>
              </a:rPr>
              <a:t>deploy</a:t>
            </a:r>
            <a:r>
              <a:rPr lang="es-ES" sz="1800" dirty="0" smtClean="0">
                <a:solidFill>
                  <a:schemeClr val="tx1">
                    <a:lumMod val="65000"/>
                    <a:lumOff val="35000"/>
                  </a:schemeClr>
                </a:solidFill>
              </a:rPr>
              <a:t>: Para desplegar</a:t>
            </a:r>
            <a:r>
              <a:rPr lang="es-ES" sz="1800" dirty="0">
                <a:solidFill>
                  <a:schemeClr val="tx1">
                    <a:lumMod val="65000"/>
                    <a:lumOff val="35000"/>
                  </a:schemeClr>
                </a:solidFill>
              </a:rPr>
              <a:t> el código a un entorno </a:t>
            </a:r>
            <a:r>
              <a:rPr lang="es-ES" sz="1800" dirty="0" smtClean="0">
                <a:solidFill>
                  <a:schemeClr val="tx1">
                    <a:lumMod val="65000"/>
                    <a:lumOff val="35000"/>
                  </a:schemeClr>
                </a:solidFill>
              </a:rPr>
              <a:t>especifico.</a:t>
            </a:r>
            <a:endParaRPr lang="es-ES" sz="2200" b="1" noProof="1">
              <a:solidFill>
                <a:srgbClr val="002060"/>
              </a:solidFill>
            </a:endParaRPr>
          </a:p>
        </p:txBody>
      </p:sp>
    </p:spTree>
    <p:extLst>
      <p:ext uri="{BB962C8B-B14F-4D97-AF65-F5344CB8AC3E}">
        <p14:creationId xmlns:p14="http://schemas.microsoft.com/office/powerpoint/2010/main" val="2019890597"/>
      </p:ext>
    </p:extLst>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Repositorio de Maven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2862322"/>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1800" dirty="0" smtClean="0">
                <a:solidFill>
                  <a:schemeClr val="tx1">
                    <a:lumMod val="65000"/>
                    <a:lumOff val="35000"/>
                  </a:schemeClr>
                </a:solidFill>
              </a:rPr>
              <a:t>¿</a:t>
            </a:r>
            <a:r>
              <a:rPr lang="es-ES" sz="1800" b="1" i="1" dirty="0">
                <a:solidFill>
                  <a:schemeClr val="tx1">
                    <a:lumMod val="65000"/>
                    <a:lumOff val="35000"/>
                  </a:schemeClr>
                </a:solidFill>
              </a:rPr>
              <a:t>Qué es el repositorio local</a:t>
            </a:r>
            <a:r>
              <a:rPr lang="es-ES" sz="1800" dirty="0">
                <a:solidFill>
                  <a:schemeClr val="tx1">
                    <a:lumMod val="65000"/>
                    <a:lumOff val="35000"/>
                  </a:schemeClr>
                </a:solidFill>
              </a:rPr>
              <a:t>? Maven descarga </a:t>
            </a:r>
            <a:r>
              <a:rPr lang="es-ES" sz="1800" i="1" u="sng" dirty="0">
                <a:solidFill>
                  <a:schemeClr val="tx1">
                    <a:lumMod val="65000"/>
                    <a:lumOff val="35000"/>
                  </a:schemeClr>
                </a:solidFill>
              </a:rPr>
              <a:t>sus dependencias </a:t>
            </a:r>
            <a:r>
              <a:rPr lang="es-ES" sz="1800" dirty="0">
                <a:solidFill>
                  <a:schemeClr val="tx1">
                    <a:lumMod val="65000"/>
                    <a:lumOff val="35000"/>
                  </a:schemeClr>
                </a:solidFill>
              </a:rPr>
              <a:t>y las dependencias de </a:t>
            </a:r>
            <a:r>
              <a:rPr lang="es-ES" sz="1800" i="1" u="sng" dirty="0" smtClean="0">
                <a:solidFill>
                  <a:schemeClr val="tx1">
                    <a:lumMod val="65000"/>
                    <a:lumOff val="35000"/>
                  </a:schemeClr>
                </a:solidFill>
              </a:rPr>
              <a:t>tus proyectos </a:t>
            </a:r>
            <a:r>
              <a:rPr lang="es-ES" sz="1800" dirty="0">
                <a:solidFill>
                  <a:schemeClr val="tx1">
                    <a:lumMod val="65000"/>
                    <a:lumOff val="35000"/>
                  </a:schemeClr>
                </a:solidFill>
              </a:rPr>
              <a:t>de un repositorio central. Por default, usa el repositorio central de Maven (</a:t>
            </a:r>
            <a:r>
              <a:rPr lang="es-ES" sz="1800" b="1" dirty="0">
                <a:solidFill>
                  <a:schemeClr val="tx1">
                    <a:lumMod val="65000"/>
                    <a:lumOff val="35000"/>
                  </a:schemeClr>
                </a:solidFill>
              </a:rPr>
              <a:t>http</a:t>
            </a:r>
            <a:r>
              <a:rPr lang="es-ES" sz="1800" b="1" dirty="0" smtClean="0">
                <a:solidFill>
                  <a:schemeClr val="tx1">
                    <a:lumMod val="65000"/>
                    <a:lumOff val="35000"/>
                  </a:schemeClr>
                </a:solidFill>
              </a:rPr>
              <a:t>://repo1.maven.org/maven2</a:t>
            </a:r>
            <a:r>
              <a:rPr lang="es-ES" sz="1800" dirty="0">
                <a:solidFill>
                  <a:schemeClr val="tx1">
                    <a:lumMod val="65000"/>
                    <a:lumOff val="35000"/>
                  </a:schemeClr>
                </a:solidFill>
              </a:rPr>
              <a:t>) aunque puedes definir que use otros incluido alguno que tu hayas</a:t>
            </a:r>
          </a:p>
          <a:p>
            <a:r>
              <a:rPr lang="es-ES" sz="1800" dirty="0">
                <a:solidFill>
                  <a:schemeClr val="tx1">
                    <a:lumMod val="65000"/>
                    <a:lumOff val="35000"/>
                  </a:schemeClr>
                </a:solidFill>
              </a:rPr>
              <a:t>creado dentro de tu intranet. </a:t>
            </a:r>
            <a:endParaRPr lang="es-ES" sz="1800" dirty="0" smtClean="0">
              <a:solidFill>
                <a:schemeClr val="tx1">
                  <a:lumMod val="65000"/>
                  <a:lumOff val="35000"/>
                </a:schemeClr>
              </a:solidFill>
            </a:endParaRPr>
          </a:p>
          <a:p>
            <a:endParaRPr lang="es-ES" sz="1800" dirty="0">
              <a:solidFill>
                <a:schemeClr val="tx1">
                  <a:lumMod val="65000"/>
                  <a:lumOff val="35000"/>
                </a:schemeClr>
              </a:solidFill>
            </a:endParaRPr>
          </a:p>
          <a:p>
            <a:r>
              <a:rPr lang="es-ES" sz="1800" dirty="0" smtClean="0">
                <a:solidFill>
                  <a:schemeClr val="tx1">
                    <a:lumMod val="65000"/>
                    <a:lumOff val="35000"/>
                  </a:schemeClr>
                </a:solidFill>
              </a:rPr>
              <a:t>Estas </a:t>
            </a:r>
            <a:r>
              <a:rPr lang="es-ES" sz="1800" dirty="0">
                <a:solidFill>
                  <a:schemeClr val="tx1">
                    <a:lumMod val="65000"/>
                    <a:lumOff val="35000"/>
                  </a:schemeClr>
                </a:solidFill>
              </a:rPr>
              <a:t>dependencias las almacena en un repositorio local </a:t>
            </a:r>
            <a:r>
              <a:rPr lang="es-ES" sz="1800" dirty="0" smtClean="0">
                <a:solidFill>
                  <a:schemeClr val="tx1">
                    <a:lumMod val="65000"/>
                    <a:lumOff val="35000"/>
                  </a:schemeClr>
                </a:solidFill>
              </a:rPr>
              <a:t>que se encuentra normalmente en la carpeta usuarios bajo el nombre</a:t>
            </a:r>
            <a:r>
              <a:rPr lang="es-ES" sz="1800" b="1" dirty="0" smtClean="0">
                <a:solidFill>
                  <a:srgbClr val="002060"/>
                </a:solidFill>
              </a:rPr>
              <a:t> .m2  </a:t>
            </a:r>
            <a:r>
              <a:rPr lang="es-ES" sz="1800" dirty="0" smtClean="0">
                <a:solidFill>
                  <a:schemeClr val="tx1">
                    <a:lumMod val="65000"/>
                    <a:lumOff val="35000"/>
                  </a:schemeClr>
                </a:solidFill>
              </a:rPr>
              <a:t>con </a:t>
            </a:r>
            <a:r>
              <a:rPr lang="es-ES" sz="1800" dirty="0">
                <a:solidFill>
                  <a:schemeClr val="tx1">
                    <a:lumMod val="65000"/>
                    <a:lumOff val="35000"/>
                  </a:schemeClr>
                </a:solidFill>
              </a:rPr>
              <a:t>el fin de no tener que descargarlas otra vez.</a:t>
            </a:r>
            <a:endParaRPr lang="es-ES" sz="1800" dirty="0"/>
          </a:p>
          <a:p>
            <a:endParaRPr lang="es-ES" sz="1800" dirty="0" smtClean="0">
              <a:solidFill>
                <a:schemeClr val="tx1">
                  <a:lumMod val="65000"/>
                  <a:lumOff val="35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19" y="4077072"/>
            <a:ext cx="606461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0857962"/>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1.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8. Al finalizar la instalación, ejecutar IntelliJ IDEA</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7" name="Imagen 6"/>
          <p:cNvPicPr>
            <a:picLocks noChangeAspect="1"/>
          </p:cNvPicPr>
          <p:nvPr/>
        </p:nvPicPr>
        <p:blipFill>
          <a:blip r:embed="rId3"/>
          <a:stretch>
            <a:fillRect/>
          </a:stretch>
        </p:blipFill>
        <p:spPr>
          <a:xfrm>
            <a:off x="1547664" y="1954952"/>
            <a:ext cx="6079919" cy="4727472"/>
          </a:xfrm>
          <a:prstGeom prst="rect">
            <a:avLst/>
          </a:prstGeom>
        </p:spPr>
      </p:pic>
    </p:spTree>
    <p:extLst>
      <p:ext uri="{BB962C8B-B14F-4D97-AF65-F5344CB8AC3E}">
        <p14:creationId xmlns:p14="http://schemas.microsoft.com/office/powerpoint/2010/main" val="3959720463"/>
      </p:ext>
    </p:extLst>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Repositorio de Maven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2646878"/>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1800" dirty="0" smtClean="0">
                <a:solidFill>
                  <a:schemeClr val="tx1">
                    <a:lumMod val="65000"/>
                    <a:lumOff val="35000"/>
                  </a:schemeClr>
                </a:solidFill>
              </a:rPr>
              <a:t>Es </a:t>
            </a:r>
            <a:r>
              <a:rPr lang="es-ES" sz="1800" dirty="0">
                <a:solidFill>
                  <a:schemeClr val="tx1">
                    <a:lumMod val="65000"/>
                    <a:lumOff val="35000"/>
                  </a:schemeClr>
                </a:solidFill>
              </a:rPr>
              <a:t>recomendable, cambiar en Windows el repositorio de usuario y ponerlo en una carpeta en cuya ruta </a:t>
            </a:r>
            <a:r>
              <a:rPr lang="es-ES" sz="1800" b="1" i="1" dirty="0">
                <a:solidFill>
                  <a:schemeClr val="tx1">
                    <a:lumMod val="65000"/>
                    <a:lumOff val="35000"/>
                  </a:schemeClr>
                </a:solidFill>
              </a:rPr>
              <a:t>no existan espacios</a:t>
            </a:r>
            <a:r>
              <a:rPr lang="es-ES" sz="1800" dirty="0">
                <a:solidFill>
                  <a:schemeClr val="tx1">
                    <a:lumMod val="65000"/>
                    <a:lumOff val="35000"/>
                  </a:schemeClr>
                </a:solidFill>
              </a:rPr>
              <a:t>, </a:t>
            </a:r>
            <a:r>
              <a:rPr lang="es-ES" sz="1800" dirty="0" smtClean="0">
                <a:solidFill>
                  <a:schemeClr val="tx1">
                    <a:lumMod val="65000"/>
                    <a:lumOff val="35000"/>
                  </a:schemeClr>
                </a:solidFill>
              </a:rPr>
              <a:t>para evitar problemas con algunos plugins. </a:t>
            </a:r>
          </a:p>
          <a:p>
            <a:endParaRPr lang="es-ES" sz="1800" dirty="0" smtClean="0">
              <a:solidFill>
                <a:schemeClr val="tx1">
                  <a:lumMod val="65000"/>
                  <a:lumOff val="35000"/>
                </a:schemeClr>
              </a:solidFill>
            </a:endParaRPr>
          </a:p>
          <a:p>
            <a:r>
              <a:rPr lang="es-ES" sz="1800" dirty="0" smtClean="0">
                <a:solidFill>
                  <a:schemeClr val="tx1">
                    <a:lumMod val="65000"/>
                    <a:lumOff val="35000"/>
                  </a:schemeClr>
                </a:solidFill>
              </a:rPr>
              <a:t>La ubicación por defecto se </a:t>
            </a:r>
            <a:r>
              <a:rPr lang="es-ES" sz="1800" dirty="0">
                <a:solidFill>
                  <a:schemeClr val="tx1">
                    <a:lumMod val="65000"/>
                    <a:lumOff val="35000"/>
                  </a:schemeClr>
                </a:solidFill>
              </a:rPr>
              <a:t>cambia </a:t>
            </a:r>
            <a:r>
              <a:rPr lang="es-ES" sz="1800" dirty="0" smtClean="0">
                <a:solidFill>
                  <a:schemeClr val="tx1">
                    <a:lumMod val="65000"/>
                    <a:lumOff val="35000"/>
                  </a:schemeClr>
                </a:solidFill>
              </a:rPr>
              <a:t>en el fichero </a:t>
            </a:r>
            <a:r>
              <a:rPr lang="es-ES" sz="1800" b="1" dirty="0" smtClean="0">
                <a:solidFill>
                  <a:schemeClr val="tx1">
                    <a:lumMod val="65000"/>
                    <a:lumOff val="35000"/>
                  </a:schemeClr>
                </a:solidFill>
              </a:rPr>
              <a:t>settings.xml</a:t>
            </a:r>
            <a:r>
              <a:rPr lang="es-ES" sz="1800" dirty="0" smtClean="0">
                <a:solidFill>
                  <a:schemeClr val="tx1">
                    <a:lumMod val="65000"/>
                    <a:lumOff val="35000"/>
                  </a:schemeClr>
                </a:solidFill>
              </a:rPr>
              <a:t> que se encuentra en la carpeta </a:t>
            </a:r>
            <a:r>
              <a:rPr lang="es-ES" sz="1800" b="1" dirty="0" smtClean="0">
                <a:solidFill>
                  <a:schemeClr val="tx1">
                    <a:lumMod val="65000"/>
                    <a:lumOff val="35000"/>
                  </a:schemeClr>
                </a:solidFill>
              </a:rPr>
              <a:t>conf</a:t>
            </a:r>
            <a:r>
              <a:rPr lang="es-ES" sz="1800" dirty="0" smtClean="0">
                <a:solidFill>
                  <a:schemeClr val="tx1">
                    <a:lumMod val="65000"/>
                    <a:lumOff val="35000"/>
                  </a:schemeClr>
                </a:solidFill>
              </a:rPr>
              <a:t> al interno de la carpeta de instalación de Maven bajo la voz </a:t>
            </a:r>
            <a:r>
              <a:rPr lang="es-ES" sz="1800" dirty="0" smtClean="0">
                <a:solidFill>
                  <a:srgbClr val="0070C0"/>
                </a:solidFill>
              </a:rPr>
              <a:t>localRepository</a:t>
            </a:r>
            <a:r>
              <a:rPr lang="es-ES" sz="1800" dirty="0" smtClean="0">
                <a:solidFill>
                  <a:schemeClr val="tx1">
                    <a:lumMod val="65000"/>
                    <a:lumOff val="35000"/>
                  </a:schemeClr>
                </a:solidFill>
              </a:rPr>
              <a:t>:</a:t>
            </a:r>
          </a:p>
          <a:p>
            <a:endParaRPr lang="es-ES" sz="1800" dirty="0">
              <a:solidFill>
                <a:schemeClr val="tx1">
                  <a:lumMod val="65000"/>
                  <a:lumOff val="35000"/>
                </a:schemeClr>
              </a:solidFill>
            </a:endParaRPr>
          </a:p>
          <a:p>
            <a:pPr lvl="1"/>
            <a:r>
              <a:rPr lang="es-ES" sz="2200" b="1" i="1" dirty="0">
                <a:solidFill>
                  <a:schemeClr val="tx1">
                    <a:lumMod val="65000"/>
                    <a:lumOff val="35000"/>
                  </a:schemeClr>
                </a:solidFill>
              </a:rPr>
              <a:t>C</a:t>
            </a:r>
            <a:r>
              <a:rPr lang="es-ES" sz="2200" b="1" i="1" dirty="0" smtClean="0">
                <a:solidFill>
                  <a:schemeClr val="tx1">
                    <a:lumMod val="65000"/>
                    <a:lumOff val="35000"/>
                  </a:schemeClr>
                </a:solidFill>
              </a:rPr>
              <a:t>:\apache-maven-3.3.9\conf\</a:t>
            </a:r>
            <a:r>
              <a:rPr lang="es-ES" sz="2200" b="1" i="1" dirty="0" smtClean="0">
                <a:solidFill>
                  <a:srgbClr val="002060"/>
                </a:solidFill>
              </a:rPr>
              <a:t>settings.xml</a:t>
            </a:r>
            <a:endParaRPr lang="es-ES" sz="2200" b="1" i="1" dirty="0">
              <a:solidFill>
                <a:srgbClr val="00206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07" y="4077072"/>
            <a:ext cx="759142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7197931"/>
      </p:ext>
    </p:extLst>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Repositorio de Maven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1785104"/>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1800" dirty="0" smtClean="0">
                <a:solidFill>
                  <a:schemeClr val="tx1">
                    <a:lumMod val="65000"/>
                    <a:lumOff val="35000"/>
                  </a:schemeClr>
                </a:solidFill>
              </a:rPr>
              <a:t>En </a:t>
            </a:r>
            <a:r>
              <a:rPr lang="es-ES" sz="1800" dirty="0">
                <a:solidFill>
                  <a:schemeClr val="tx1">
                    <a:lumMod val="65000"/>
                    <a:lumOff val="35000"/>
                  </a:schemeClr>
                </a:solidFill>
              </a:rPr>
              <a:t>el repositorio </a:t>
            </a:r>
            <a:r>
              <a:rPr lang="es-ES" sz="1800" dirty="0" smtClean="0">
                <a:solidFill>
                  <a:schemeClr val="tx1">
                    <a:lumMod val="65000"/>
                    <a:lumOff val="35000"/>
                  </a:schemeClr>
                </a:solidFill>
              </a:rPr>
              <a:t>local </a:t>
            </a:r>
            <a:r>
              <a:rPr lang="es-ES" sz="1800" b="1" dirty="0" smtClean="0">
                <a:solidFill>
                  <a:srgbClr val="002060"/>
                </a:solidFill>
              </a:rPr>
              <a:t>.m2 </a:t>
            </a:r>
            <a:r>
              <a:rPr lang="es-ES" sz="1800" dirty="0" smtClean="0">
                <a:solidFill>
                  <a:schemeClr val="tx1">
                    <a:lumMod val="65000"/>
                    <a:lumOff val="35000"/>
                  </a:schemeClr>
                </a:solidFill>
              </a:rPr>
              <a:t>se </a:t>
            </a:r>
            <a:r>
              <a:rPr lang="es-ES" sz="1800" dirty="0">
                <a:solidFill>
                  <a:schemeClr val="tx1">
                    <a:lumMod val="65000"/>
                    <a:lumOff val="35000"/>
                  </a:schemeClr>
                </a:solidFill>
              </a:rPr>
              <a:t>descargan </a:t>
            </a:r>
            <a:r>
              <a:rPr lang="es-ES" sz="1800" dirty="0" smtClean="0">
                <a:solidFill>
                  <a:schemeClr val="tx1">
                    <a:lumMod val="65000"/>
                    <a:lumOff val="35000"/>
                  </a:schemeClr>
                </a:solidFill>
              </a:rPr>
              <a:t>los </a:t>
            </a:r>
            <a:r>
              <a:rPr lang="es-ES" sz="1800" b="1" dirty="0">
                <a:solidFill>
                  <a:schemeClr val="tx1">
                    <a:lumMod val="65000"/>
                    <a:lumOff val="35000"/>
                  </a:schemeClr>
                </a:solidFill>
              </a:rPr>
              <a:t>arquetipos</a:t>
            </a:r>
            <a:r>
              <a:rPr lang="es-ES" sz="1800" dirty="0">
                <a:solidFill>
                  <a:schemeClr val="tx1">
                    <a:lumMod val="65000"/>
                    <a:lumOff val="35000"/>
                  </a:schemeClr>
                </a:solidFill>
              </a:rPr>
              <a:t> que vamos usando en los </a:t>
            </a:r>
            <a:r>
              <a:rPr lang="es-ES" sz="1800" dirty="0" smtClean="0">
                <a:solidFill>
                  <a:schemeClr val="tx1">
                    <a:lumMod val="65000"/>
                    <a:lumOff val="35000"/>
                  </a:schemeClr>
                </a:solidFill>
              </a:rPr>
              <a:t>proyectos desde el </a:t>
            </a:r>
            <a:r>
              <a:rPr lang="es-ES" sz="1800" b="1" i="1" dirty="0">
                <a:solidFill>
                  <a:schemeClr val="tx1">
                    <a:lumMod val="65000"/>
                    <a:lumOff val="35000"/>
                  </a:schemeClr>
                </a:solidFill>
              </a:rPr>
              <a:t>repositorio central </a:t>
            </a:r>
            <a:r>
              <a:rPr lang="es-ES" sz="1800" dirty="0">
                <a:solidFill>
                  <a:schemeClr val="tx1">
                    <a:lumMod val="65000"/>
                    <a:lumOff val="35000"/>
                  </a:schemeClr>
                </a:solidFill>
              </a:rPr>
              <a:t>de </a:t>
            </a:r>
            <a:r>
              <a:rPr lang="es-ES" sz="1800" dirty="0" smtClean="0">
                <a:solidFill>
                  <a:schemeClr val="tx1">
                    <a:lumMod val="65000"/>
                    <a:lumOff val="35000"/>
                  </a:schemeClr>
                </a:solidFill>
              </a:rPr>
              <a:t>Maven.</a:t>
            </a:r>
            <a:endParaRPr lang="es-ES" sz="1800" dirty="0">
              <a:solidFill>
                <a:schemeClr val="tx1">
                  <a:lumMod val="65000"/>
                  <a:lumOff val="35000"/>
                </a:schemeClr>
              </a:solidFill>
            </a:endParaRPr>
          </a:p>
          <a:p>
            <a:pPr>
              <a:spcBef>
                <a:spcPts val="1200"/>
              </a:spcBef>
            </a:pPr>
            <a:r>
              <a:rPr lang="es-ES" sz="1800" dirty="0" smtClean="0">
                <a:solidFill>
                  <a:schemeClr val="tx1">
                    <a:lumMod val="65000"/>
                    <a:lumOff val="35000"/>
                  </a:schemeClr>
                </a:solidFill>
              </a:rPr>
              <a:t>Las librerías no presente en ta</a:t>
            </a:r>
            <a:r>
              <a:rPr lang="es-ES" sz="1800" dirty="0">
                <a:solidFill>
                  <a:schemeClr val="tx1">
                    <a:lumMod val="65000"/>
                    <a:lumOff val="35000"/>
                  </a:schemeClr>
                </a:solidFill>
              </a:rPr>
              <a:t>l</a:t>
            </a:r>
            <a:r>
              <a:rPr lang="es-ES" sz="1800" dirty="0" smtClean="0">
                <a:solidFill>
                  <a:schemeClr val="tx1">
                    <a:lumMod val="65000"/>
                    <a:lumOff val="35000"/>
                  </a:schemeClr>
                </a:solidFill>
              </a:rPr>
              <a:t> repositorio, se pueden descargar desde un </a:t>
            </a:r>
            <a:r>
              <a:rPr lang="es-ES" sz="1800" b="1" i="1" dirty="0" smtClean="0">
                <a:solidFill>
                  <a:schemeClr val="tx1">
                    <a:lumMod val="65000"/>
                    <a:lumOff val="35000"/>
                  </a:schemeClr>
                </a:solidFill>
              </a:rPr>
              <a:t>nuevo repositorio </a:t>
            </a:r>
            <a:r>
              <a:rPr lang="es-ES" sz="1800" dirty="0" smtClean="0">
                <a:solidFill>
                  <a:schemeClr val="tx1">
                    <a:lumMod val="65000"/>
                    <a:lumOff val="35000"/>
                  </a:schemeClr>
                </a:solidFill>
              </a:rPr>
              <a:t>configurado desde </a:t>
            </a:r>
            <a:r>
              <a:rPr lang="es-ES" sz="1800" b="1" dirty="0" smtClean="0">
                <a:solidFill>
                  <a:schemeClr val="tx1">
                    <a:lumMod val="65000"/>
                    <a:lumOff val="35000"/>
                  </a:schemeClr>
                </a:solidFill>
              </a:rPr>
              <a:t>pom.xml</a:t>
            </a:r>
            <a:r>
              <a:rPr lang="es-ES" sz="1800" dirty="0" smtClean="0">
                <a:solidFill>
                  <a:schemeClr val="tx1">
                    <a:lumMod val="65000"/>
                    <a:lumOff val="35000"/>
                  </a:schemeClr>
                </a:solidFill>
              </a:rPr>
              <a:t> o desde </a:t>
            </a:r>
            <a:r>
              <a:rPr lang="es-ES" sz="1800" b="1" dirty="0" smtClean="0">
                <a:solidFill>
                  <a:schemeClr val="tx1">
                    <a:lumMod val="65000"/>
                    <a:lumOff val="35000"/>
                  </a:schemeClr>
                </a:solidFill>
              </a:rPr>
              <a:t>settings.xml</a:t>
            </a:r>
            <a:r>
              <a:rPr lang="es-ES" sz="1800" dirty="0" smtClean="0">
                <a:solidFill>
                  <a:schemeClr val="tx1">
                    <a:lumMod val="65000"/>
                    <a:lumOff val="35000"/>
                  </a:schemeClr>
                </a:solidFill>
              </a:rPr>
              <a:t>.</a:t>
            </a:r>
            <a:endParaRPr lang="en-US" sz="1800" dirty="0">
              <a:solidFill>
                <a:schemeClr val="tx1">
                  <a:lumMod val="65000"/>
                  <a:lumOff val="35000"/>
                </a:schemeClr>
              </a:solidFill>
            </a:endParaRPr>
          </a:p>
          <a:p>
            <a:pPr>
              <a:spcBef>
                <a:spcPts val="1200"/>
              </a:spcBef>
            </a:pPr>
            <a:r>
              <a:rPr lang="es-ES" sz="1800" dirty="0" smtClean="0">
                <a:solidFill>
                  <a:schemeClr val="tx1">
                    <a:lumMod val="65000"/>
                    <a:lumOff val="35000"/>
                  </a:schemeClr>
                </a:solidFill>
              </a:rPr>
              <a:t>- Podemos </a:t>
            </a:r>
            <a:r>
              <a:rPr lang="es-ES" sz="1800" dirty="0">
                <a:solidFill>
                  <a:schemeClr val="tx1">
                    <a:lumMod val="65000"/>
                    <a:lumOff val="35000"/>
                  </a:schemeClr>
                </a:solidFill>
              </a:rPr>
              <a:t>introducir la configuración en el </a:t>
            </a:r>
            <a:r>
              <a:rPr lang="es-ES" sz="1800" b="1" dirty="0" smtClean="0">
                <a:solidFill>
                  <a:schemeClr val="tx1">
                    <a:lumMod val="65000"/>
                    <a:lumOff val="35000"/>
                  </a:schemeClr>
                </a:solidFill>
              </a:rPr>
              <a:t>pom.xml</a:t>
            </a:r>
            <a:r>
              <a:rPr lang="es-ES" sz="1800" dirty="0" smtClean="0">
                <a:solidFill>
                  <a:schemeClr val="tx1">
                    <a:lumMod val="65000"/>
                    <a:lumOff val="35000"/>
                  </a:schemeClr>
                </a:solidFill>
              </a:rPr>
              <a:t> así</a:t>
            </a:r>
            <a:r>
              <a:rPr lang="es-ES" sz="1800" b="1" dirty="0" smtClean="0">
                <a:solidFill>
                  <a:schemeClr val="tx1">
                    <a:lumMod val="65000"/>
                    <a:lumOff val="35000"/>
                  </a:schemeClr>
                </a:solidFill>
              </a:rPr>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636" y="3125872"/>
            <a:ext cx="6941272" cy="1078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355926"/>
            <a:ext cx="457200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445655" y="4399944"/>
            <a:ext cx="4192017" cy="1477328"/>
          </a:xfrm>
          <a:prstGeom prst="rect">
            <a:avLst/>
          </a:prstGeom>
          <a:noFill/>
        </p:spPr>
        <p:txBody>
          <a:bodyPr wrap="square" rtlCol="0">
            <a:spAutoFit/>
          </a:bodyPr>
          <a:lstStyle/>
          <a:p>
            <a:r>
              <a:rPr lang="es-ES" dirty="0" smtClean="0">
                <a:solidFill>
                  <a:schemeClr val="tx1">
                    <a:lumMod val="65000"/>
                    <a:lumOff val="35000"/>
                  </a:schemeClr>
                </a:solidFill>
                <a:latin typeface="Arial" pitchFamily="34" charset="0"/>
                <a:cs typeface="Arial" pitchFamily="34" charset="0"/>
              </a:rPr>
              <a:t>- Para </a:t>
            </a:r>
            <a:r>
              <a:rPr lang="es-ES" dirty="0">
                <a:solidFill>
                  <a:schemeClr val="tx1">
                    <a:lumMod val="65000"/>
                    <a:lumOff val="35000"/>
                  </a:schemeClr>
                </a:solidFill>
                <a:latin typeface="Arial" pitchFamily="34" charset="0"/>
                <a:cs typeface="Arial" pitchFamily="34" charset="0"/>
              </a:rPr>
              <a:t>añadir el repositorio en el </a:t>
            </a:r>
            <a:r>
              <a:rPr lang="es-ES" b="1" dirty="0">
                <a:solidFill>
                  <a:schemeClr val="tx1">
                    <a:lumMod val="65000"/>
                    <a:lumOff val="35000"/>
                  </a:schemeClr>
                </a:solidFill>
                <a:latin typeface="Arial" pitchFamily="34" charset="0"/>
                <a:cs typeface="Arial" pitchFamily="34" charset="0"/>
              </a:rPr>
              <a:t>settings.xml</a:t>
            </a:r>
            <a:r>
              <a:rPr lang="es-ES" dirty="0">
                <a:solidFill>
                  <a:schemeClr val="tx1">
                    <a:lumMod val="65000"/>
                    <a:lumOff val="35000"/>
                  </a:schemeClr>
                </a:solidFill>
                <a:latin typeface="Arial" pitchFamily="34" charset="0"/>
                <a:cs typeface="Arial" pitchFamily="34" charset="0"/>
              </a:rPr>
              <a:t> hay que hacerlo a través de un perfil, que debemos dejar activo:</a:t>
            </a:r>
          </a:p>
          <a:p>
            <a:endParaRPr lang="es-ES" dirty="0"/>
          </a:p>
        </p:txBody>
      </p:sp>
    </p:spTree>
    <p:extLst>
      <p:ext uri="{BB962C8B-B14F-4D97-AF65-F5344CB8AC3E}">
        <p14:creationId xmlns:p14="http://schemas.microsoft.com/office/powerpoint/2010/main" val="2591711146"/>
      </p:ext>
    </p:extLst>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Repositorio de Maven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5232202"/>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1800" dirty="0" smtClean="0">
                <a:solidFill>
                  <a:schemeClr val="tx1">
                    <a:lumMod val="65000"/>
                    <a:lumOff val="35000"/>
                  </a:schemeClr>
                </a:solidFill>
              </a:rPr>
              <a:t>Si la librería que necesitamos no esta presente en ningún repositorio, podemos descargar el </a:t>
            </a:r>
            <a:r>
              <a:rPr lang="es-ES" sz="1800" b="1" dirty="0">
                <a:solidFill>
                  <a:schemeClr val="tx1">
                    <a:lumMod val="65000"/>
                    <a:lumOff val="35000"/>
                  </a:schemeClr>
                </a:solidFill>
              </a:rPr>
              <a:t>jar</a:t>
            </a:r>
            <a:r>
              <a:rPr lang="es-ES" sz="1800" dirty="0">
                <a:solidFill>
                  <a:schemeClr val="tx1">
                    <a:lumMod val="65000"/>
                    <a:lumOff val="35000"/>
                  </a:schemeClr>
                </a:solidFill>
              </a:rPr>
              <a:t> y añadirlo al repositorio </a:t>
            </a:r>
            <a:r>
              <a:rPr lang="es-ES" sz="1800" dirty="0" smtClean="0">
                <a:solidFill>
                  <a:schemeClr val="tx1">
                    <a:lumMod val="65000"/>
                    <a:lumOff val="35000"/>
                  </a:schemeClr>
                </a:solidFill>
              </a:rPr>
              <a:t>local usando el comando:</a:t>
            </a:r>
          </a:p>
          <a:p>
            <a:endParaRPr lang="en-US" sz="1800" dirty="0">
              <a:solidFill>
                <a:schemeClr val="tx1">
                  <a:lumMod val="65000"/>
                  <a:lumOff val="35000"/>
                </a:schemeClr>
              </a:solidFill>
            </a:endParaRPr>
          </a:p>
          <a:p>
            <a:r>
              <a:rPr lang="es-ES" sz="1800" b="1" noProof="1" smtClean="0">
                <a:solidFill>
                  <a:schemeClr val="tx1">
                    <a:lumMod val="65000"/>
                    <a:lumOff val="35000"/>
                  </a:schemeClr>
                </a:solidFill>
              </a:rPr>
              <a:t>mvn</a:t>
            </a:r>
            <a:r>
              <a:rPr lang="es-ES" sz="1800" noProof="1" smtClean="0">
                <a:solidFill>
                  <a:schemeClr val="tx1">
                    <a:lumMod val="65000"/>
                    <a:lumOff val="35000"/>
                  </a:schemeClr>
                </a:solidFill>
              </a:rPr>
              <a:t> </a:t>
            </a:r>
            <a:r>
              <a:rPr lang="es-ES" sz="1800" b="1" noProof="1" smtClean="0">
                <a:solidFill>
                  <a:srgbClr val="002060"/>
                </a:solidFill>
              </a:rPr>
              <a:t>install:install-file </a:t>
            </a:r>
          </a:p>
          <a:p>
            <a:pPr lvl="1"/>
            <a:r>
              <a:rPr lang="es-ES" noProof="1" smtClean="0">
                <a:solidFill>
                  <a:schemeClr val="tx1">
                    <a:lumMod val="65000"/>
                    <a:lumOff val="35000"/>
                  </a:schemeClr>
                </a:solidFill>
              </a:rPr>
              <a:t>-</a:t>
            </a:r>
            <a:r>
              <a:rPr lang="es-ES" b="1" noProof="1" smtClean="0">
                <a:solidFill>
                  <a:srgbClr val="002060"/>
                </a:solidFill>
              </a:rPr>
              <a:t>Dfile</a:t>
            </a:r>
            <a:r>
              <a:rPr lang="es-ES" noProof="1" smtClean="0">
                <a:solidFill>
                  <a:schemeClr val="tx1">
                    <a:lumMod val="65000"/>
                    <a:lumOff val="35000"/>
                  </a:schemeClr>
                </a:solidFill>
              </a:rPr>
              <a:t>={Path/al/fichero/ojdbc.jar} </a:t>
            </a:r>
          </a:p>
          <a:p>
            <a:pPr lvl="1"/>
            <a:r>
              <a:rPr lang="es-ES" b="1" noProof="1" smtClean="0">
                <a:solidFill>
                  <a:srgbClr val="002060"/>
                </a:solidFill>
              </a:rPr>
              <a:t>-DgroupId</a:t>
            </a:r>
            <a:r>
              <a:rPr lang="es-ES" noProof="1" smtClean="0">
                <a:solidFill>
                  <a:schemeClr val="tx1">
                    <a:lumMod val="65000"/>
                    <a:lumOff val="35000"/>
                  </a:schemeClr>
                </a:solidFill>
              </a:rPr>
              <a:t>=com.oracle </a:t>
            </a:r>
          </a:p>
          <a:p>
            <a:pPr lvl="1"/>
            <a:r>
              <a:rPr lang="es-ES" b="1" noProof="1" smtClean="0">
                <a:solidFill>
                  <a:srgbClr val="002060"/>
                </a:solidFill>
              </a:rPr>
              <a:t>-DartifactId</a:t>
            </a:r>
            <a:r>
              <a:rPr lang="es-ES" noProof="1" smtClean="0">
                <a:solidFill>
                  <a:schemeClr val="tx1">
                    <a:lumMod val="65000"/>
                    <a:lumOff val="35000"/>
                  </a:schemeClr>
                </a:solidFill>
              </a:rPr>
              <a:t>=ojdbc6 </a:t>
            </a:r>
          </a:p>
          <a:p>
            <a:pPr lvl="1"/>
            <a:r>
              <a:rPr lang="es-ES" b="1" noProof="1" smtClean="0">
                <a:solidFill>
                  <a:srgbClr val="002060"/>
                </a:solidFill>
              </a:rPr>
              <a:t>-Dversion</a:t>
            </a:r>
            <a:r>
              <a:rPr lang="es-ES" noProof="1" smtClean="0">
                <a:solidFill>
                  <a:schemeClr val="tx1">
                    <a:lumMod val="65000"/>
                    <a:lumOff val="35000"/>
                  </a:schemeClr>
                </a:solidFill>
              </a:rPr>
              <a:t>=11.2.0 </a:t>
            </a:r>
          </a:p>
          <a:p>
            <a:pPr lvl="1"/>
            <a:r>
              <a:rPr lang="es-ES" b="1" noProof="1" smtClean="0">
                <a:solidFill>
                  <a:srgbClr val="002060"/>
                </a:solidFill>
              </a:rPr>
              <a:t>-Dpackaging</a:t>
            </a:r>
            <a:r>
              <a:rPr lang="es-ES" noProof="1" smtClean="0">
                <a:solidFill>
                  <a:schemeClr val="tx1">
                    <a:lumMod val="65000"/>
                    <a:lumOff val="35000"/>
                  </a:schemeClr>
                </a:solidFill>
              </a:rPr>
              <a:t>=jar</a:t>
            </a:r>
          </a:p>
          <a:p>
            <a:pPr>
              <a:spcBef>
                <a:spcPts val="1200"/>
              </a:spcBef>
            </a:pPr>
            <a:r>
              <a:rPr lang="es-ES" sz="1800" dirty="0" smtClean="0">
                <a:solidFill>
                  <a:schemeClr val="tx1">
                    <a:lumMod val="65000"/>
                    <a:lumOff val="35000"/>
                  </a:schemeClr>
                </a:solidFill>
              </a:rPr>
              <a:t>Toda compañía debería disponer de un </a:t>
            </a:r>
            <a:r>
              <a:rPr lang="es-ES" sz="1800" dirty="0">
                <a:solidFill>
                  <a:schemeClr val="tx1">
                    <a:lumMod val="65000"/>
                    <a:lumOff val="35000"/>
                  </a:schemeClr>
                </a:solidFill>
              </a:rPr>
              <a:t>repositorio centralizado, también llamado</a:t>
            </a:r>
            <a:r>
              <a:rPr lang="es-ES" sz="1800" b="1" i="1" dirty="0">
                <a:solidFill>
                  <a:schemeClr val="tx1">
                    <a:lumMod val="65000"/>
                    <a:lumOff val="35000"/>
                  </a:schemeClr>
                </a:solidFill>
              </a:rPr>
              <a:t>, repositorio </a:t>
            </a:r>
            <a:r>
              <a:rPr lang="es-ES" sz="1800" b="1" i="1" dirty="0" smtClean="0">
                <a:solidFill>
                  <a:schemeClr val="tx1">
                    <a:lumMod val="65000"/>
                    <a:lumOff val="35000"/>
                  </a:schemeClr>
                </a:solidFill>
              </a:rPr>
              <a:t>corporativo </a:t>
            </a:r>
            <a:r>
              <a:rPr lang="es-ES" sz="1800" dirty="0" smtClean="0">
                <a:solidFill>
                  <a:schemeClr val="tx1">
                    <a:lumMod val="65000"/>
                    <a:lumOff val="35000"/>
                  </a:schemeClr>
                </a:solidFill>
              </a:rPr>
              <a:t>donde publicar todas las librerías que se van desarrollando en la compañía por distintos proyectos.</a:t>
            </a:r>
          </a:p>
          <a:p>
            <a:endParaRPr lang="en-US" sz="1800" noProof="1">
              <a:solidFill>
                <a:schemeClr val="tx1">
                  <a:lumMod val="65000"/>
                  <a:lumOff val="35000"/>
                </a:schemeClr>
              </a:solidFill>
            </a:endParaRPr>
          </a:p>
          <a:p>
            <a:r>
              <a:rPr lang="es-ES" sz="1800" dirty="0">
                <a:solidFill>
                  <a:schemeClr val="tx1">
                    <a:lumMod val="65000"/>
                    <a:lumOff val="35000"/>
                  </a:schemeClr>
                </a:solidFill>
              </a:rPr>
              <a:t>Existen varias soluciones en lo que concierne a la gestión de repositorios, los más </a:t>
            </a:r>
            <a:r>
              <a:rPr lang="es-ES" sz="1800" dirty="0" smtClean="0">
                <a:solidFill>
                  <a:schemeClr val="tx1">
                    <a:lumMod val="65000"/>
                    <a:lumOff val="35000"/>
                  </a:schemeClr>
                </a:solidFill>
              </a:rPr>
              <a:t>utilizados para crear repositorios corporativo son</a:t>
            </a:r>
            <a:r>
              <a:rPr lang="es-ES" sz="1800" dirty="0">
                <a:solidFill>
                  <a:schemeClr val="tx1">
                    <a:lumMod val="65000"/>
                    <a:lumOff val="35000"/>
                  </a:schemeClr>
                </a:solidFill>
              </a:rPr>
              <a:t>:</a:t>
            </a:r>
          </a:p>
          <a:p>
            <a:pPr marL="285750" indent="-285750">
              <a:buFont typeface="Arial" panose="020B0604020202020204" pitchFamily="34" charset="0"/>
              <a:buChar char="•"/>
            </a:pPr>
            <a:r>
              <a:rPr lang="es-ES" sz="1800" dirty="0">
                <a:solidFill>
                  <a:schemeClr val="tx1">
                    <a:lumMod val="65000"/>
                    <a:lumOff val="35000"/>
                  </a:schemeClr>
                </a:solidFill>
                <a:hlinkClick r:id="rId3"/>
              </a:rPr>
              <a:t>Archiva</a:t>
            </a:r>
            <a:r>
              <a:rPr lang="es-ES" sz="1800" dirty="0">
                <a:solidFill>
                  <a:schemeClr val="tx1">
                    <a:lumMod val="65000"/>
                    <a:lumOff val="35000"/>
                  </a:schemeClr>
                </a:solidFill>
              </a:rPr>
              <a:t> de Apache</a:t>
            </a:r>
          </a:p>
          <a:p>
            <a:pPr marL="285750" indent="-285750">
              <a:buFont typeface="Arial" panose="020B0604020202020204" pitchFamily="34" charset="0"/>
              <a:buChar char="•"/>
            </a:pPr>
            <a:r>
              <a:rPr lang="es-ES" sz="1800" dirty="0">
                <a:solidFill>
                  <a:schemeClr val="tx1">
                    <a:lumMod val="65000"/>
                    <a:lumOff val="35000"/>
                  </a:schemeClr>
                </a:solidFill>
                <a:hlinkClick r:id="rId4"/>
              </a:rPr>
              <a:t>Artifáctory</a:t>
            </a:r>
            <a:r>
              <a:rPr lang="es-ES" sz="1800" dirty="0">
                <a:solidFill>
                  <a:schemeClr val="tx1">
                    <a:lumMod val="65000"/>
                    <a:lumOff val="35000"/>
                  </a:schemeClr>
                </a:solidFill>
              </a:rPr>
              <a:t> de JFrog</a:t>
            </a:r>
          </a:p>
          <a:p>
            <a:pPr marL="285750" indent="-285750">
              <a:buFont typeface="Arial" panose="020B0604020202020204" pitchFamily="34" charset="0"/>
              <a:buChar char="•"/>
            </a:pPr>
            <a:r>
              <a:rPr lang="es-ES" sz="1800" dirty="0">
                <a:solidFill>
                  <a:schemeClr val="tx1">
                    <a:lumMod val="65000"/>
                    <a:lumOff val="35000"/>
                  </a:schemeClr>
                </a:solidFill>
                <a:hlinkClick r:id="rId5"/>
              </a:rPr>
              <a:t>Nexus</a:t>
            </a:r>
            <a:r>
              <a:rPr lang="es-ES" sz="1800" dirty="0">
                <a:solidFill>
                  <a:schemeClr val="tx1">
                    <a:lumMod val="65000"/>
                    <a:lumOff val="35000"/>
                  </a:schemeClr>
                </a:solidFill>
              </a:rPr>
              <a:t> de Sonatype, que son los creadores de </a:t>
            </a:r>
            <a:r>
              <a:rPr lang="es-ES" sz="1800" dirty="0" smtClean="0">
                <a:solidFill>
                  <a:schemeClr val="tx1">
                    <a:lumMod val="65000"/>
                    <a:lumOff val="35000"/>
                  </a:schemeClr>
                </a:solidFill>
              </a:rPr>
              <a:t>Maven</a:t>
            </a:r>
            <a:endParaRPr lang="en-US" sz="1800" noProof="1">
              <a:solidFill>
                <a:schemeClr val="tx1">
                  <a:lumMod val="65000"/>
                  <a:lumOff val="35000"/>
                </a:schemeClr>
              </a:solidFill>
            </a:endParaRPr>
          </a:p>
        </p:txBody>
      </p:sp>
    </p:spTree>
    <p:extLst>
      <p:ext uri="{BB962C8B-B14F-4D97-AF65-F5344CB8AC3E}">
        <p14:creationId xmlns:p14="http://schemas.microsoft.com/office/powerpoint/2010/main" val="1479456826"/>
      </p:ext>
    </p:extLst>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Gestión </a:t>
            </a:r>
            <a:r>
              <a:rPr lang="es-ES" dirty="0">
                <a:solidFill>
                  <a:schemeClr val="bg1"/>
                </a:solidFill>
                <a:latin typeface="Arial" pitchFamily="34" charset="0"/>
                <a:cs typeface="Arial" pitchFamily="34" charset="0"/>
              </a:rPr>
              <a:t>de Dependencias</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424731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1800" dirty="0" smtClean="0">
                <a:solidFill>
                  <a:schemeClr val="tx1">
                    <a:lumMod val="65000"/>
                    <a:lumOff val="35000"/>
                  </a:schemeClr>
                </a:solidFill>
              </a:rPr>
              <a:t>Para definir una nueva dependencia en Maven debemos definir en el </a:t>
            </a:r>
            <a:r>
              <a:rPr lang="es-ES" sz="1800" b="1" dirty="0" smtClean="0">
                <a:solidFill>
                  <a:schemeClr val="tx1">
                    <a:lumMod val="65000"/>
                    <a:lumOff val="35000"/>
                  </a:schemeClr>
                </a:solidFill>
              </a:rPr>
              <a:t>pom</a:t>
            </a:r>
            <a:r>
              <a:rPr lang="es-ES" sz="1800" dirty="0" smtClean="0">
                <a:solidFill>
                  <a:schemeClr val="tx1">
                    <a:lumMod val="65000"/>
                    <a:lumOff val="35000"/>
                  </a:schemeClr>
                </a:solidFill>
              </a:rPr>
              <a:t>:</a:t>
            </a:r>
            <a:endParaRPr lang="en-US" sz="1800" dirty="0">
              <a:solidFill>
                <a:schemeClr val="tx1">
                  <a:lumMod val="65000"/>
                  <a:lumOff val="35000"/>
                </a:schemeClr>
              </a:solidFill>
            </a:endParaRPr>
          </a:p>
          <a:p>
            <a:pPr marL="285750" indent="-285750">
              <a:buFont typeface="Arial" panose="020B0604020202020204" pitchFamily="34" charset="0"/>
              <a:buChar char="•"/>
            </a:pPr>
            <a:r>
              <a:rPr lang="es-ES" sz="1800" noProof="1" smtClean="0">
                <a:solidFill>
                  <a:schemeClr val="tx1">
                    <a:lumMod val="65000"/>
                    <a:lumOff val="35000"/>
                  </a:schemeClr>
                </a:solidFill>
              </a:rPr>
              <a:t>groupId</a:t>
            </a:r>
          </a:p>
          <a:p>
            <a:pPr marL="285750" indent="-285750">
              <a:buFont typeface="Arial" panose="020B0604020202020204" pitchFamily="34" charset="0"/>
              <a:buChar char="•"/>
            </a:pPr>
            <a:r>
              <a:rPr lang="es-ES" sz="1800" noProof="1" smtClean="0">
                <a:solidFill>
                  <a:schemeClr val="tx1">
                    <a:lumMod val="65000"/>
                    <a:lumOff val="35000"/>
                  </a:schemeClr>
                </a:solidFill>
              </a:rPr>
              <a:t>artifactId</a:t>
            </a:r>
          </a:p>
          <a:p>
            <a:pPr marL="285750" indent="-285750">
              <a:buFont typeface="Arial" panose="020B0604020202020204" pitchFamily="34" charset="0"/>
              <a:buChar char="•"/>
            </a:pPr>
            <a:r>
              <a:rPr lang="es-ES" sz="1800" noProof="1" smtClean="0">
                <a:solidFill>
                  <a:schemeClr val="tx1">
                    <a:lumMod val="65000"/>
                    <a:lumOff val="35000"/>
                  </a:schemeClr>
                </a:solidFill>
              </a:rPr>
              <a:t>version</a:t>
            </a:r>
          </a:p>
          <a:p>
            <a:pPr marL="285750" indent="-285750">
              <a:buFont typeface="Arial" panose="020B0604020202020204" pitchFamily="34" charset="0"/>
              <a:buChar char="•"/>
            </a:pPr>
            <a:r>
              <a:rPr lang="es-ES" sz="1800" noProof="1" smtClean="0">
                <a:solidFill>
                  <a:schemeClr val="tx1">
                    <a:lumMod val="65000"/>
                    <a:lumOff val="35000"/>
                  </a:schemeClr>
                </a:solidFill>
              </a:rPr>
              <a:t>scope (que puede ser compile | test | runtime…).</a:t>
            </a:r>
          </a:p>
          <a:p>
            <a:pPr marL="285750" indent="-285750">
              <a:buFont typeface="Arial" panose="020B0604020202020204" pitchFamily="34" charset="0"/>
              <a:buChar char="•"/>
            </a:pPr>
            <a:endParaRPr lang="en-US" sz="1800" dirty="0">
              <a:solidFill>
                <a:schemeClr val="tx1">
                  <a:lumMod val="65000"/>
                  <a:lumOff val="35000"/>
                </a:schemeClr>
              </a:solidFill>
            </a:endParaRPr>
          </a:p>
          <a:p>
            <a:pPr marL="285750" indent="-285750">
              <a:buFont typeface="Arial" panose="020B0604020202020204" pitchFamily="34" charset="0"/>
              <a:buChar char="•"/>
            </a:pPr>
            <a:endParaRPr lang="en-US" sz="1800" dirty="0" smtClean="0">
              <a:solidFill>
                <a:schemeClr val="tx1">
                  <a:lumMod val="65000"/>
                  <a:lumOff val="35000"/>
                </a:schemeClr>
              </a:solidFill>
            </a:endParaRPr>
          </a:p>
          <a:p>
            <a:pPr marL="285750" indent="-285750">
              <a:buFont typeface="Arial" panose="020B0604020202020204" pitchFamily="34" charset="0"/>
              <a:buChar char="•"/>
            </a:pPr>
            <a:endParaRPr lang="en-US" sz="1800" dirty="0">
              <a:solidFill>
                <a:schemeClr val="tx1">
                  <a:lumMod val="65000"/>
                  <a:lumOff val="35000"/>
                </a:schemeClr>
              </a:solidFill>
            </a:endParaRPr>
          </a:p>
          <a:p>
            <a:pPr marL="285750" indent="-285750">
              <a:buFont typeface="Arial" panose="020B0604020202020204" pitchFamily="34" charset="0"/>
              <a:buChar char="•"/>
            </a:pPr>
            <a:endParaRPr lang="en-US" sz="1800" dirty="0" smtClean="0">
              <a:solidFill>
                <a:schemeClr val="tx1">
                  <a:lumMod val="65000"/>
                  <a:lumOff val="35000"/>
                </a:schemeClr>
              </a:solidFill>
            </a:endParaRPr>
          </a:p>
          <a:p>
            <a:pPr marL="285750" indent="-285750">
              <a:buFont typeface="Arial" panose="020B0604020202020204" pitchFamily="34" charset="0"/>
              <a:buChar char="•"/>
            </a:pPr>
            <a:endParaRPr lang="en-US" sz="1800" dirty="0">
              <a:solidFill>
                <a:schemeClr val="tx1">
                  <a:lumMod val="65000"/>
                  <a:lumOff val="35000"/>
                </a:schemeClr>
              </a:solidFill>
            </a:endParaRPr>
          </a:p>
          <a:p>
            <a:pPr marL="285750" indent="-285750">
              <a:buFont typeface="Arial" panose="020B0604020202020204" pitchFamily="34" charset="0"/>
              <a:buChar char="•"/>
            </a:pPr>
            <a:endParaRPr lang="en-US" sz="1800" dirty="0" smtClean="0">
              <a:solidFill>
                <a:schemeClr val="tx1">
                  <a:lumMod val="65000"/>
                  <a:lumOff val="35000"/>
                </a:schemeClr>
              </a:solidFill>
            </a:endParaRPr>
          </a:p>
          <a:p>
            <a:r>
              <a:rPr lang="es-ES" sz="1800" dirty="0" smtClean="0">
                <a:solidFill>
                  <a:schemeClr val="tx1">
                    <a:lumMod val="65000"/>
                    <a:lumOff val="35000"/>
                  </a:schemeClr>
                </a:solidFill>
              </a:rPr>
              <a:t>Para buscar una dependencia especifica se va en el repositorio </a:t>
            </a:r>
            <a:r>
              <a:rPr lang="es-ES" sz="1800" dirty="0" smtClean="0">
                <a:solidFill>
                  <a:schemeClr val="tx1">
                    <a:lumMod val="65000"/>
                    <a:lumOff val="35000"/>
                  </a:schemeClr>
                </a:solidFill>
                <a:hlinkClick r:id="rId3"/>
              </a:rPr>
              <a:t>http</a:t>
            </a:r>
            <a:r>
              <a:rPr lang="es-ES" sz="1800" dirty="0">
                <a:solidFill>
                  <a:schemeClr val="tx1">
                    <a:lumMod val="65000"/>
                    <a:lumOff val="35000"/>
                  </a:schemeClr>
                </a:solidFill>
                <a:hlinkClick r:id="rId3"/>
              </a:rPr>
              <a:t>://</a:t>
            </a:r>
            <a:r>
              <a:rPr lang="es-ES" sz="1800" dirty="0" smtClean="0">
                <a:solidFill>
                  <a:schemeClr val="tx1">
                    <a:lumMod val="65000"/>
                    <a:lumOff val="35000"/>
                  </a:schemeClr>
                </a:solidFill>
                <a:hlinkClick r:id="rId3"/>
              </a:rPr>
              <a:t>mvnrepository.com/</a:t>
            </a:r>
            <a:r>
              <a:rPr lang="es-ES" sz="1800" dirty="0" smtClean="0">
                <a:solidFill>
                  <a:schemeClr val="tx1">
                    <a:lumMod val="65000"/>
                    <a:lumOff val="35000"/>
                  </a:schemeClr>
                </a:solidFill>
              </a:rPr>
              <a:t>, se busca desde ahí usando el nombre, selecciono la versión especifica que me interesa y copio de ahí el </a:t>
            </a:r>
            <a:r>
              <a:rPr lang="es-ES" sz="1800" b="1" dirty="0" smtClean="0">
                <a:solidFill>
                  <a:schemeClr val="tx1">
                    <a:lumMod val="65000"/>
                    <a:lumOff val="35000"/>
                  </a:schemeClr>
                </a:solidFill>
              </a:rPr>
              <a:t>xml</a:t>
            </a:r>
            <a:r>
              <a:rPr lang="es-ES" sz="1800" dirty="0" smtClean="0">
                <a:solidFill>
                  <a:schemeClr val="tx1">
                    <a:lumMod val="65000"/>
                    <a:lumOff val="35000"/>
                  </a:schemeClr>
                </a:solidFill>
              </a:rPr>
              <a:t> con la descripción de la dependencia.</a:t>
            </a:r>
            <a:endParaRPr lang="es-ES" sz="1800" dirty="0">
              <a:solidFill>
                <a:schemeClr val="tx1">
                  <a:lumMod val="65000"/>
                  <a:lumOff val="3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842072"/>
            <a:ext cx="4435376" cy="123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904404"/>
      </p:ext>
    </p:extLst>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Gestión </a:t>
            </a:r>
            <a:r>
              <a:rPr lang="es-ES" dirty="0">
                <a:solidFill>
                  <a:schemeClr val="bg1"/>
                </a:solidFill>
                <a:latin typeface="Arial" pitchFamily="34" charset="0"/>
                <a:cs typeface="Arial" pitchFamily="34" charset="0"/>
              </a:rPr>
              <a:t>de Dependencias</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78768"/>
            <a:ext cx="763905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416974"/>
      </p:ext>
    </p:extLst>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Gestión </a:t>
            </a:r>
            <a:r>
              <a:rPr lang="es-ES" dirty="0">
                <a:solidFill>
                  <a:schemeClr val="bg1"/>
                </a:solidFill>
                <a:latin typeface="Arial" pitchFamily="34" charset="0"/>
                <a:cs typeface="Arial" pitchFamily="34" charset="0"/>
              </a:rPr>
              <a:t>de </a:t>
            </a:r>
            <a:r>
              <a:rPr lang="es-ES" dirty="0" smtClean="0">
                <a:solidFill>
                  <a:schemeClr val="bg1"/>
                </a:solidFill>
                <a:latin typeface="Arial" pitchFamily="34" charset="0"/>
                <a:cs typeface="Arial" pitchFamily="34" charset="0"/>
              </a:rPr>
              <a:t>Dependencias - Scope</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373435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Las dependencias se pueden definir con 6 tipos de </a:t>
            </a:r>
            <a:r>
              <a:rPr lang="es-ES" sz="2000" b="1" dirty="0" smtClean="0">
                <a:solidFill>
                  <a:srgbClr val="0070C0"/>
                </a:solidFill>
              </a:rPr>
              <a:t>scope</a:t>
            </a:r>
            <a:r>
              <a:rPr lang="es-ES" sz="2000" dirty="0" smtClean="0">
                <a:solidFill>
                  <a:srgbClr val="0070C0"/>
                </a:solidFill>
              </a:rPr>
              <a:t> </a:t>
            </a:r>
            <a:r>
              <a:rPr lang="es-ES" sz="2000" dirty="0" smtClean="0">
                <a:solidFill>
                  <a:schemeClr val="tx1">
                    <a:lumMod val="65000"/>
                    <a:lumOff val="35000"/>
                  </a:schemeClr>
                </a:solidFill>
              </a:rPr>
              <a:t>diferentes:</a:t>
            </a:r>
          </a:p>
          <a:p>
            <a:pPr marL="285750" indent="-285750">
              <a:spcAft>
                <a:spcPts val="1000"/>
              </a:spcAft>
              <a:buFont typeface="Arial" panose="020B0604020202020204" pitchFamily="34" charset="0"/>
              <a:buChar char="•"/>
            </a:pPr>
            <a:r>
              <a:rPr lang="es-ES" sz="2000" b="1" dirty="0" smtClean="0">
                <a:solidFill>
                  <a:schemeClr val="tx1">
                    <a:lumMod val="65000"/>
                    <a:lumOff val="35000"/>
                  </a:schemeClr>
                </a:solidFill>
              </a:rPr>
              <a:t>compile</a:t>
            </a:r>
            <a:r>
              <a:rPr lang="es-ES" sz="2000" dirty="0" smtClean="0">
                <a:solidFill>
                  <a:schemeClr val="tx1">
                    <a:lumMod val="65000"/>
                    <a:lumOff val="35000"/>
                  </a:schemeClr>
                </a:solidFill>
              </a:rPr>
              <a:t> → Por defecto. Las dependencias de compilación están disponibles en todos los classpaths de un proyecto. Por otra parte, esas dependencias se propagan a proyectos dependientes.</a:t>
            </a:r>
          </a:p>
          <a:p>
            <a:pPr marL="285750" indent="-285750">
              <a:spcAft>
                <a:spcPts val="1000"/>
              </a:spcAft>
              <a:buFont typeface="Arial" panose="020B0604020202020204" pitchFamily="34" charset="0"/>
              <a:buChar char="•"/>
            </a:pPr>
            <a:r>
              <a:rPr lang="es-ES" sz="2000" b="1" dirty="0" smtClean="0">
                <a:solidFill>
                  <a:schemeClr val="tx1">
                    <a:lumMod val="65000"/>
                    <a:lumOff val="35000"/>
                  </a:schemeClr>
                </a:solidFill>
              </a:rPr>
              <a:t>provided</a:t>
            </a:r>
            <a:r>
              <a:rPr lang="es-ES" sz="2000" dirty="0" smtClean="0">
                <a:solidFill>
                  <a:schemeClr val="tx1">
                    <a:lumMod val="65000"/>
                    <a:lumOff val="35000"/>
                  </a:schemeClr>
                </a:solidFill>
              </a:rPr>
              <a:t> → Es similar a la compilación, pero indica que espera encontrar la dependencia del JDK o un contenedor en tiempo de ejecución. Por ejemplo, al crear una aplicación web Java Enterprise, se debe establecer la dependencia de la APIs </a:t>
            </a:r>
            <a:r>
              <a:rPr lang="es-ES" sz="2000" dirty="0" err="1" smtClean="0">
                <a:solidFill>
                  <a:schemeClr val="tx1">
                    <a:lumMod val="65000"/>
                    <a:lumOff val="35000"/>
                  </a:schemeClr>
                </a:solidFill>
              </a:rPr>
              <a:t>Servlet</a:t>
            </a:r>
            <a:r>
              <a:rPr lang="es-ES" sz="2000" dirty="0" smtClean="0">
                <a:solidFill>
                  <a:schemeClr val="tx1">
                    <a:lumMod val="65000"/>
                    <a:lumOff val="35000"/>
                  </a:schemeClr>
                </a:solidFill>
              </a:rPr>
              <a:t> y Java EE relacionadas con el alcance provided ya que el contenedor web proporciona esas clases. Este ámbito de aplicación sólo está disponible en la compilación y test, y no es transitiva.</a:t>
            </a:r>
            <a:endParaRPr lang="es-ES" sz="1800" dirty="0">
              <a:solidFill>
                <a:schemeClr val="tx1">
                  <a:lumMod val="65000"/>
                  <a:lumOff val="35000"/>
                </a:schemeClr>
              </a:solidFill>
            </a:endParaRPr>
          </a:p>
        </p:txBody>
      </p:sp>
    </p:spTree>
    <p:extLst>
      <p:ext uri="{BB962C8B-B14F-4D97-AF65-F5344CB8AC3E}">
        <p14:creationId xmlns:p14="http://schemas.microsoft.com/office/powerpoint/2010/main" val="254673926"/>
      </p:ext>
    </p:extLst>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Gestión </a:t>
            </a:r>
            <a:r>
              <a:rPr lang="es-ES" dirty="0">
                <a:solidFill>
                  <a:schemeClr val="bg1"/>
                </a:solidFill>
                <a:latin typeface="Arial" pitchFamily="34" charset="0"/>
                <a:cs typeface="Arial" pitchFamily="34" charset="0"/>
              </a:rPr>
              <a:t>de </a:t>
            </a:r>
            <a:r>
              <a:rPr lang="es-ES" dirty="0" smtClean="0">
                <a:solidFill>
                  <a:schemeClr val="bg1"/>
                </a:solidFill>
                <a:latin typeface="Arial" pitchFamily="34" charset="0"/>
                <a:cs typeface="Arial" pitchFamily="34" charset="0"/>
              </a:rPr>
              <a:t>Dependencias - Scope</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4267835"/>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285750" indent="-285750">
              <a:spcAft>
                <a:spcPts val="1000"/>
              </a:spcAft>
              <a:buFont typeface="Arial" panose="020B0604020202020204" pitchFamily="34" charset="0"/>
              <a:buChar char="•"/>
            </a:pPr>
            <a:r>
              <a:rPr lang="es-ES" sz="2000" b="1" dirty="0" smtClean="0">
                <a:solidFill>
                  <a:schemeClr val="tx1">
                    <a:lumMod val="65000"/>
                    <a:lumOff val="35000"/>
                  </a:schemeClr>
                </a:solidFill>
              </a:rPr>
              <a:t>runtime</a:t>
            </a:r>
            <a:r>
              <a:rPr lang="es-ES" sz="2000" dirty="0" smtClean="0">
                <a:solidFill>
                  <a:schemeClr val="tx1">
                    <a:lumMod val="65000"/>
                    <a:lumOff val="35000"/>
                  </a:schemeClr>
                </a:solidFill>
              </a:rPr>
              <a:t> → Indica que la dependencia no se necesita para compilar, pero si en tiempo de ejecución. Está en el classpath de tiempo de ejecución y test classpaths, pero no en el de compilación.</a:t>
            </a:r>
          </a:p>
          <a:p>
            <a:pPr marL="285750" indent="-285750">
              <a:spcAft>
                <a:spcPts val="1000"/>
              </a:spcAft>
              <a:buFont typeface="Arial" panose="020B0604020202020204" pitchFamily="34" charset="0"/>
              <a:buChar char="•"/>
            </a:pPr>
            <a:r>
              <a:rPr lang="es-ES" sz="2000" b="1" dirty="0" smtClean="0">
                <a:solidFill>
                  <a:schemeClr val="tx1">
                    <a:lumMod val="65000"/>
                    <a:lumOff val="35000"/>
                  </a:schemeClr>
                </a:solidFill>
              </a:rPr>
              <a:t>test</a:t>
            </a:r>
            <a:r>
              <a:rPr lang="es-ES" sz="2000" dirty="0" smtClean="0">
                <a:solidFill>
                  <a:schemeClr val="tx1">
                    <a:lumMod val="65000"/>
                    <a:lumOff val="35000"/>
                  </a:schemeClr>
                </a:solidFill>
              </a:rPr>
              <a:t> → Indica que esta dependencia no es necesaria para el uso normal de la aplicación y sólo está disponible para las fases de compilación y ejecución de los test.</a:t>
            </a:r>
          </a:p>
          <a:p>
            <a:pPr marL="342900" indent="-342900">
              <a:spcAft>
                <a:spcPts val="1000"/>
              </a:spcAft>
              <a:buFont typeface="Arial" panose="020B0604020202020204" pitchFamily="34" charset="0"/>
              <a:buChar char="•"/>
            </a:pPr>
            <a:r>
              <a:rPr lang="es-ES" sz="2000" b="1" dirty="0" smtClean="0">
                <a:solidFill>
                  <a:schemeClr val="tx1">
                    <a:lumMod val="65000"/>
                    <a:lumOff val="35000"/>
                  </a:schemeClr>
                </a:solidFill>
              </a:rPr>
              <a:t>system</a:t>
            </a:r>
            <a:r>
              <a:rPr lang="es-ES" sz="2000" dirty="0" smtClean="0">
                <a:solidFill>
                  <a:schemeClr val="tx1">
                    <a:lumMod val="65000"/>
                    <a:lumOff val="35000"/>
                  </a:schemeClr>
                </a:solidFill>
              </a:rPr>
              <a:t> → Similar a provided con la excepción de que tienes que proporcionar el JAR de manera explícita. El artefacto está siempre disponible y no se encuentra en los repositorios.</a:t>
            </a:r>
          </a:p>
          <a:p>
            <a:pPr marL="342900" indent="-342900">
              <a:spcAft>
                <a:spcPts val="1000"/>
              </a:spcAft>
              <a:buFont typeface="Arial" panose="020B0604020202020204" pitchFamily="34" charset="0"/>
              <a:buChar char="•"/>
            </a:pPr>
            <a:r>
              <a:rPr lang="es-ES" sz="2000" b="1" dirty="0" smtClean="0">
                <a:solidFill>
                  <a:schemeClr val="tx1">
                    <a:lumMod val="65000"/>
                    <a:lumOff val="35000"/>
                  </a:schemeClr>
                </a:solidFill>
              </a:rPr>
              <a:t>import</a:t>
            </a:r>
            <a:r>
              <a:rPr lang="es-ES" sz="2000" dirty="0" smtClean="0">
                <a:solidFill>
                  <a:schemeClr val="tx1">
                    <a:lumMod val="65000"/>
                    <a:lumOff val="35000"/>
                  </a:schemeClr>
                </a:solidFill>
              </a:rPr>
              <a:t> → Únicamente utilizado en dependencias de tipo pom . De este modo se importan las dependencias definidas en otro pom</a:t>
            </a:r>
          </a:p>
          <a:p>
            <a:endParaRPr lang="es-ES" sz="1800" dirty="0">
              <a:solidFill>
                <a:schemeClr val="tx1">
                  <a:lumMod val="65000"/>
                  <a:lumOff val="35000"/>
                </a:schemeClr>
              </a:solidFill>
            </a:endParaRPr>
          </a:p>
        </p:txBody>
      </p:sp>
    </p:spTree>
    <p:extLst>
      <p:ext uri="{BB962C8B-B14F-4D97-AF65-F5344CB8AC3E}">
        <p14:creationId xmlns:p14="http://schemas.microsoft.com/office/powerpoint/2010/main" val="823217254"/>
      </p:ext>
    </p:extLst>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Gestión </a:t>
            </a:r>
            <a:r>
              <a:rPr lang="es-ES" dirty="0">
                <a:solidFill>
                  <a:schemeClr val="bg1"/>
                </a:solidFill>
                <a:latin typeface="Arial" pitchFamily="34" charset="0"/>
                <a:cs typeface="Arial" pitchFamily="34" charset="0"/>
              </a:rPr>
              <a:t>de </a:t>
            </a:r>
            <a:r>
              <a:rPr lang="es-ES" dirty="0" smtClean="0">
                <a:solidFill>
                  <a:schemeClr val="bg1"/>
                </a:solidFill>
                <a:latin typeface="Arial" pitchFamily="34" charset="0"/>
                <a:cs typeface="Arial" pitchFamily="34" charset="0"/>
              </a:rPr>
              <a:t>Dependencias - Version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429861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Respecto </a:t>
            </a:r>
            <a:r>
              <a:rPr lang="es-ES" sz="2000" dirty="0">
                <a:solidFill>
                  <a:schemeClr val="tx1">
                    <a:lumMod val="65000"/>
                    <a:lumOff val="35000"/>
                  </a:schemeClr>
                </a:solidFill>
              </a:rPr>
              <a:t>a la </a:t>
            </a:r>
            <a:r>
              <a:rPr lang="es-ES" sz="2000" b="1" dirty="0">
                <a:solidFill>
                  <a:srgbClr val="0070C0"/>
                </a:solidFill>
              </a:rPr>
              <a:t>versión</a:t>
            </a:r>
            <a:r>
              <a:rPr lang="es-ES" sz="2000" dirty="0">
                <a:solidFill>
                  <a:srgbClr val="0070C0"/>
                </a:solidFill>
              </a:rPr>
              <a:t> </a:t>
            </a:r>
            <a:r>
              <a:rPr lang="es-ES" sz="2000" dirty="0">
                <a:solidFill>
                  <a:schemeClr val="tx1">
                    <a:lumMod val="65000"/>
                    <a:lumOff val="35000"/>
                  </a:schemeClr>
                </a:solidFill>
              </a:rPr>
              <a:t>a </a:t>
            </a:r>
            <a:r>
              <a:rPr lang="es-ES" sz="2000" dirty="0" smtClean="0">
                <a:solidFill>
                  <a:schemeClr val="tx1">
                    <a:lumMod val="65000"/>
                    <a:lumOff val="35000"/>
                  </a:schemeClr>
                </a:solidFill>
              </a:rPr>
              <a:t>utilizar en una dependencia, </a:t>
            </a:r>
            <a:r>
              <a:rPr lang="es-ES" sz="2000" dirty="0">
                <a:solidFill>
                  <a:schemeClr val="tx1">
                    <a:lumMod val="65000"/>
                    <a:lumOff val="35000"/>
                  </a:schemeClr>
                </a:solidFill>
              </a:rPr>
              <a:t>se puede especificar una versión </a:t>
            </a:r>
            <a:r>
              <a:rPr lang="es-ES" sz="2000" dirty="0" smtClean="0">
                <a:solidFill>
                  <a:schemeClr val="tx1">
                    <a:lumMod val="65000"/>
                    <a:lumOff val="35000"/>
                  </a:schemeClr>
                </a:solidFill>
              </a:rPr>
              <a:t>en </a:t>
            </a:r>
            <a:r>
              <a:rPr lang="es-ES" sz="2000" dirty="0">
                <a:solidFill>
                  <a:schemeClr val="tx1">
                    <a:lumMod val="65000"/>
                    <a:lumOff val="35000"/>
                  </a:schemeClr>
                </a:solidFill>
              </a:rPr>
              <a:t>concreto de una librería, por </a:t>
            </a:r>
            <a:r>
              <a:rPr lang="es-ES" sz="2000" dirty="0" smtClean="0">
                <a:solidFill>
                  <a:schemeClr val="tx1">
                    <a:lumMod val="65000"/>
                    <a:lumOff val="35000"/>
                  </a:schemeClr>
                </a:solidFill>
              </a:rPr>
              <a:t>ejemplo:</a:t>
            </a:r>
          </a:p>
          <a:p>
            <a:pPr lvl="1">
              <a:spcAft>
                <a:spcPts val="1000"/>
              </a:spcAft>
            </a:pPr>
            <a:r>
              <a:rPr lang="es-ES" b="1" dirty="0">
                <a:solidFill>
                  <a:srgbClr val="0070C0"/>
                </a:solidFill>
                <a:latin typeface="Arial" panose="020B0604020202020204" pitchFamily="34" charset="0"/>
                <a:cs typeface="Arial" panose="020B0604020202020204" pitchFamily="34" charset="0"/>
              </a:rPr>
              <a:t>&lt;version&gt;</a:t>
            </a:r>
            <a:r>
              <a:rPr lang="es-ES" b="1" dirty="0">
                <a:latin typeface="Arial" panose="020B0604020202020204" pitchFamily="34" charset="0"/>
                <a:cs typeface="Arial" panose="020B0604020202020204" pitchFamily="34" charset="0"/>
              </a:rPr>
              <a:t>1.0.23</a:t>
            </a:r>
            <a:r>
              <a:rPr lang="es-ES" b="1" dirty="0">
                <a:solidFill>
                  <a:srgbClr val="0070C0"/>
                </a:solidFill>
                <a:latin typeface="Arial" panose="020B0604020202020204" pitchFamily="34" charset="0"/>
                <a:cs typeface="Arial" panose="020B0604020202020204" pitchFamily="34" charset="0"/>
              </a:rPr>
              <a:t>&lt;/version</a:t>
            </a:r>
            <a:r>
              <a:rPr lang="es-ES" b="1" dirty="0" smtClean="0">
                <a:solidFill>
                  <a:srgbClr val="0070C0"/>
                </a:solidFill>
                <a:latin typeface="Arial" panose="020B0604020202020204" pitchFamily="34" charset="0"/>
                <a:cs typeface="Arial" panose="020B0604020202020204" pitchFamily="34" charset="0"/>
              </a:rPr>
              <a:t>&gt;</a:t>
            </a:r>
          </a:p>
          <a:p>
            <a:pPr>
              <a:spcAft>
                <a:spcPts val="1000"/>
              </a:spcAft>
            </a:pPr>
            <a:r>
              <a:rPr lang="es-ES" sz="2000" dirty="0">
                <a:solidFill>
                  <a:schemeClr val="tx1">
                    <a:lumMod val="65000"/>
                    <a:lumOff val="35000"/>
                  </a:schemeClr>
                </a:solidFill>
              </a:rPr>
              <a:t>Si se define una dependencia de tipo </a:t>
            </a:r>
            <a:r>
              <a:rPr lang="es-ES" sz="2000" b="1" dirty="0">
                <a:solidFill>
                  <a:schemeClr val="tx1">
                    <a:lumMod val="65000"/>
                    <a:lumOff val="35000"/>
                  </a:schemeClr>
                </a:solidFill>
              </a:rPr>
              <a:t>SNAPSHOT</a:t>
            </a:r>
            <a:r>
              <a:rPr lang="es-ES" sz="2000" dirty="0">
                <a:solidFill>
                  <a:schemeClr val="tx1">
                    <a:lumMod val="65000"/>
                    <a:lumOff val="35000"/>
                  </a:schemeClr>
                </a:solidFill>
              </a:rPr>
              <a:t>, se está indicando que se está trabajando con una </a:t>
            </a:r>
            <a:r>
              <a:rPr lang="es-ES" sz="2000" i="1" dirty="0">
                <a:solidFill>
                  <a:schemeClr val="tx1">
                    <a:lumMod val="65000"/>
                    <a:lumOff val="35000"/>
                  </a:schemeClr>
                </a:solidFill>
                <a:effectLst>
                  <a:outerShdw blurRad="38100" dist="38100" dir="2700000" algn="tl">
                    <a:srgbClr val="000000">
                      <a:alpha val="43137"/>
                    </a:srgbClr>
                  </a:outerShdw>
                </a:effectLst>
              </a:rPr>
              <a:t>librería en desarrollo</a:t>
            </a:r>
            <a:r>
              <a:rPr lang="es-ES" sz="2000" dirty="0">
                <a:solidFill>
                  <a:schemeClr val="tx1">
                    <a:lumMod val="65000"/>
                    <a:lumOff val="35000"/>
                  </a:schemeClr>
                </a:solidFill>
              </a:rPr>
              <a:t>, M</a:t>
            </a:r>
            <a:r>
              <a:rPr lang="es-ES" sz="2000" dirty="0" smtClean="0">
                <a:solidFill>
                  <a:schemeClr val="tx1">
                    <a:lumMod val="65000"/>
                    <a:lumOff val="35000"/>
                  </a:schemeClr>
                </a:solidFill>
              </a:rPr>
              <a:t>aven </a:t>
            </a:r>
            <a:r>
              <a:rPr lang="es-ES" sz="2000" dirty="0">
                <a:solidFill>
                  <a:schemeClr val="tx1">
                    <a:lumMod val="65000"/>
                    <a:lumOff val="35000"/>
                  </a:schemeClr>
                </a:solidFill>
              </a:rPr>
              <a:t>comprobará si hay versiones SNAPSHOT más actualizadas en el repositorio, y en caso de que así sea, se la </a:t>
            </a:r>
            <a:r>
              <a:rPr lang="es-ES" sz="2000" dirty="0" smtClean="0">
                <a:solidFill>
                  <a:schemeClr val="tx1">
                    <a:lumMod val="65000"/>
                    <a:lumOff val="35000"/>
                  </a:schemeClr>
                </a:solidFill>
              </a:rPr>
              <a:t>descargará.</a:t>
            </a:r>
          </a:p>
          <a:p>
            <a:pPr>
              <a:spcAft>
                <a:spcPts val="1000"/>
              </a:spcAft>
            </a:pPr>
            <a:r>
              <a:rPr lang="es-ES" sz="2000" dirty="0">
                <a:solidFill>
                  <a:schemeClr val="tx1">
                    <a:lumMod val="65000"/>
                    <a:lumOff val="35000"/>
                  </a:schemeClr>
                </a:solidFill>
              </a:rPr>
              <a:t>Cada vez que actualizamos una versión </a:t>
            </a:r>
            <a:r>
              <a:rPr lang="es-ES" sz="2000" b="1" dirty="0">
                <a:solidFill>
                  <a:schemeClr val="tx1">
                    <a:lumMod val="65000"/>
                    <a:lumOff val="35000"/>
                  </a:schemeClr>
                </a:solidFill>
              </a:rPr>
              <a:t>SNAPSHOT</a:t>
            </a:r>
            <a:r>
              <a:rPr lang="es-ES" sz="2000" dirty="0">
                <a:solidFill>
                  <a:schemeClr val="tx1">
                    <a:lumMod val="65000"/>
                    <a:lumOff val="35000"/>
                  </a:schemeClr>
                </a:solidFill>
              </a:rPr>
              <a:t>, M</a:t>
            </a:r>
            <a:r>
              <a:rPr lang="es-ES" sz="2000" dirty="0" smtClean="0">
                <a:solidFill>
                  <a:schemeClr val="tx1">
                    <a:lumMod val="65000"/>
                    <a:lumOff val="35000"/>
                  </a:schemeClr>
                </a:solidFill>
              </a:rPr>
              <a:t>aven </a:t>
            </a:r>
            <a:r>
              <a:rPr lang="es-ES" sz="2000" dirty="0">
                <a:solidFill>
                  <a:schemeClr val="tx1">
                    <a:lumMod val="65000"/>
                    <a:lumOff val="35000"/>
                  </a:schemeClr>
                </a:solidFill>
              </a:rPr>
              <a:t>almacena en el repositorio cada una de estas versiones, sustituyendo “SNAPSHOT” por el </a:t>
            </a:r>
            <a:r>
              <a:rPr lang="es-ES" sz="2000" b="1" i="1" dirty="0">
                <a:solidFill>
                  <a:schemeClr val="tx1">
                    <a:lumMod val="65000"/>
                    <a:lumOff val="35000"/>
                  </a:schemeClr>
                </a:solidFill>
              </a:rPr>
              <a:t>timestamp</a:t>
            </a:r>
            <a:r>
              <a:rPr lang="es-ES" sz="2000" dirty="0">
                <a:solidFill>
                  <a:schemeClr val="tx1">
                    <a:lumMod val="65000"/>
                    <a:lumOff val="35000"/>
                  </a:schemeClr>
                </a:solidFill>
              </a:rPr>
              <a:t> del momento en el que la </a:t>
            </a:r>
            <a:r>
              <a:rPr lang="es-ES" sz="2000" dirty="0" smtClean="0">
                <a:solidFill>
                  <a:schemeClr val="tx1">
                    <a:lumMod val="65000"/>
                    <a:lumOff val="35000"/>
                  </a:schemeClr>
                </a:solidFill>
              </a:rPr>
              <a:t>actualizamos: </a:t>
            </a:r>
          </a:p>
          <a:p>
            <a:pPr lvl="1">
              <a:spcAft>
                <a:spcPts val="1000"/>
              </a:spcAft>
            </a:pPr>
            <a:r>
              <a:rPr lang="es-ES" b="1" dirty="0" smtClean="0">
                <a:solidFill>
                  <a:srgbClr val="0070C0"/>
                </a:solidFill>
                <a:latin typeface="Arial" panose="020B0604020202020204" pitchFamily="34" charset="0"/>
                <a:cs typeface="Arial" panose="020B0604020202020204" pitchFamily="34" charset="0"/>
              </a:rPr>
              <a:t>&lt;version&gt;</a:t>
            </a:r>
            <a:r>
              <a:rPr lang="es-ES" b="1" dirty="0" smtClean="0">
                <a:latin typeface="Arial" panose="020B0604020202020204" pitchFamily="34" charset="0"/>
                <a:cs typeface="Arial" panose="020B0604020202020204" pitchFamily="34" charset="0"/>
              </a:rPr>
              <a:t>1.5.0-SNAPSHOT</a:t>
            </a:r>
            <a:r>
              <a:rPr lang="es-ES" b="1" dirty="0">
                <a:solidFill>
                  <a:srgbClr val="0070C0"/>
                </a:solidFill>
                <a:latin typeface="Arial" panose="020B0604020202020204" pitchFamily="34" charset="0"/>
                <a:cs typeface="Arial" panose="020B0604020202020204" pitchFamily="34" charset="0"/>
              </a:rPr>
              <a:t>&lt;/version&gt;</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999" y="5589240"/>
            <a:ext cx="4013057" cy="122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212615"/>
      </p:ext>
    </p:extLst>
  </p:cSld>
  <p:clrMapOvr>
    <a:masterClrMapping/>
  </p:clrMapOvr>
  <p:transition>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Gestión </a:t>
            </a:r>
            <a:r>
              <a:rPr lang="es-ES" dirty="0">
                <a:solidFill>
                  <a:schemeClr val="bg1"/>
                </a:solidFill>
                <a:latin typeface="Arial" pitchFamily="34" charset="0"/>
                <a:cs typeface="Arial" pitchFamily="34" charset="0"/>
              </a:rPr>
              <a:t>de </a:t>
            </a:r>
            <a:r>
              <a:rPr lang="es-ES" dirty="0" smtClean="0">
                <a:solidFill>
                  <a:schemeClr val="bg1"/>
                </a:solidFill>
                <a:latin typeface="Arial" pitchFamily="34" charset="0"/>
                <a:cs typeface="Arial" pitchFamily="34" charset="0"/>
              </a:rPr>
              <a:t>Dependencias - Version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2169825"/>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También </a:t>
            </a:r>
            <a:r>
              <a:rPr lang="es-ES" sz="2000" dirty="0">
                <a:solidFill>
                  <a:schemeClr val="tx1">
                    <a:lumMod val="65000"/>
                    <a:lumOff val="35000"/>
                  </a:schemeClr>
                </a:solidFill>
              </a:rPr>
              <a:t>se pueden especificar </a:t>
            </a:r>
            <a:r>
              <a:rPr lang="es-ES" sz="2000" b="1" dirty="0" smtClean="0">
                <a:solidFill>
                  <a:srgbClr val="0070C0"/>
                </a:solidFill>
              </a:rPr>
              <a:t>rangos de versiones</a:t>
            </a:r>
            <a:r>
              <a:rPr lang="es-ES" sz="2000" dirty="0" smtClean="0">
                <a:solidFill>
                  <a:schemeClr val="tx1">
                    <a:lumMod val="65000"/>
                    <a:lumOff val="35000"/>
                  </a:schemeClr>
                </a:solidFill>
              </a:rPr>
              <a:t>, </a:t>
            </a:r>
            <a:r>
              <a:rPr lang="es-ES" sz="2000" dirty="0">
                <a:solidFill>
                  <a:schemeClr val="tx1">
                    <a:lumMod val="65000"/>
                    <a:lumOff val="35000"/>
                  </a:schemeClr>
                </a:solidFill>
              </a:rPr>
              <a:t>de manera que intente recuperar la versión más alta que esté dentro del rango</a:t>
            </a:r>
            <a:r>
              <a:rPr lang="es-ES" sz="2000" dirty="0" smtClean="0">
                <a:solidFill>
                  <a:schemeClr val="tx1">
                    <a:lumMod val="65000"/>
                    <a:lumOff val="35000"/>
                  </a:schemeClr>
                </a:solidFill>
              </a:rPr>
              <a:t>:</a:t>
            </a:r>
          </a:p>
          <a:p>
            <a:pPr>
              <a:spcAft>
                <a:spcPts val="1000"/>
              </a:spcAft>
            </a:pPr>
            <a:r>
              <a:rPr lang="es-ES" sz="1800" b="1" dirty="0" smtClean="0">
                <a:solidFill>
                  <a:srgbClr val="0070C0"/>
                </a:solidFill>
              </a:rPr>
              <a:t>&lt;</a:t>
            </a:r>
            <a:r>
              <a:rPr lang="es-ES" sz="1800" b="1" dirty="0">
                <a:solidFill>
                  <a:srgbClr val="0070C0"/>
                </a:solidFill>
              </a:rPr>
              <a:t>version&gt;</a:t>
            </a:r>
            <a:r>
              <a:rPr lang="es-ES" sz="1800" dirty="0"/>
              <a:t>[1.0,1.9]</a:t>
            </a:r>
            <a:r>
              <a:rPr lang="es-ES" sz="1800" b="1" dirty="0">
                <a:solidFill>
                  <a:srgbClr val="0070C0"/>
                </a:solidFill>
              </a:rPr>
              <a:t>&lt;/version</a:t>
            </a:r>
            <a:r>
              <a:rPr lang="es-ES" sz="1800" b="1" dirty="0" smtClean="0">
                <a:solidFill>
                  <a:srgbClr val="0070C0"/>
                </a:solidFill>
              </a:rPr>
              <a:t>&gt; </a:t>
            </a:r>
            <a:r>
              <a:rPr lang="es-ES" sz="1600" dirty="0">
                <a:solidFill>
                  <a:schemeClr val="tx1">
                    <a:lumMod val="65000"/>
                    <a:lumOff val="35000"/>
                  </a:schemeClr>
                </a:solidFill>
              </a:rPr>
              <a:t>Descarga version mas alta en este rango</a:t>
            </a:r>
            <a:r>
              <a:rPr lang="es-ES" sz="1600" dirty="0" smtClean="0"/>
              <a:t>.</a:t>
            </a:r>
          </a:p>
          <a:p>
            <a:pPr>
              <a:spcAft>
                <a:spcPts val="1000"/>
              </a:spcAft>
            </a:pPr>
            <a:r>
              <a:rPr lang="de-DE" sz="1800" b="1" dirty="0">
                <a:solidFill>
                  <a:srgbClr val="0070C0"/>
                </a:solidFill>
              </a:rPr>
              <a:t>&lt;</a:t>
            </a:r>
            <a:r>
              <a:rPr lang="de-DE" sz="1800" b="1" dirty="0" err="1">
                <a:solidFill>
                  <a:srgbClr val="0070C0"/>
                </a:solidFill>
              </a:rPr>
              <a:t>version</a:t>
            </a:r>
            <a:r>
              <a:rPr lang="de-DE" sz="1800" b="1" dirty="0">
                <a:solidFill>
                  <a:srgbClr val="0070C0"/>
                </a:solidFill>
              </a:rPr>
              <a:t>&gt;</a:t>
            </a:r>
            <a:r>
              <a:rPr lang="de-DE" sz="1800" dirty="0"/>
              <a:t>[1.0,)</a:t>
            </a:r>
            <a:r>
              <a:rPr lang="de-DE" sz="1800" b="1" dirty="0">
                <a:solidFill>
                  <a:srgbClr val="0070C0"/>
                </a:solidFill>
              </a:rPr>
              <a:t>&lt;/</a:t>
            </a:r>
            <a:r>
              <a:rPr lang="de-DE" sz="1800" b="1" dirty="0" err="1">
                <a:solidFill>
                  <a:srgbClr val="0070C0"/>
                </a:solidFill>
              </a:rPr>
              <a:t>version</a:t>
            </a:r>
            <a:r>
              <a:rPr lang="de-DE" sz="1800" b="1" dirty="0" smtClean="0">
                <a:solidFill>
                  <a:srgbClr val="0070C0"/>
                </a:solidFill>
              </a:rPr>
              <a:t>&gt; </a:t>
            </a:r>
            <a:r>
              <a:rPr lang="es-ES" sz="1600" dirty="0" smtClean="0">
                <a:solidFill>
                  <a:schemeClr val="tx1">
                    <a:lumMod val="65000"/>
                    <a:lumOff val="35000"/>
                  </a:schemeClr>
                </a:solidFill>
              </a:rPr>
              <a:t>Descarga mínimo version 1.0 o una mayor si aparece.</a:t>
            </a:r>
          </a:p>
          <a:p>
            <a:pPr>
              <a:spcAft>
                <a:spcPts val="1000"/>
              </a:spcAft>
            </a:pPr>
            <a:r>
              <a:rPr lang="de-DE" sz="1800" b="1" dirty="0" smtClean="0">
                <a:solidFill>
                  <a:srgbClr val="0070C0"/>
                </a:solidFill>
              </a:rPr>
              <a:t>&lt;</a:t>
            </a:r>
            <a:r>
              <a:rPr lang="de-DE" sz="1800" b="1" dirty="0" err="1">
                <a:solidFill>
                  <a:srgbClr val="0070C0"/>
                </a:solidFill>
              </a:rPr>
              <a:t>version</a:t>
            </a:r>
            <a:r>
              <a:rPr lang="de-DE" sz="1800" b="1" dirty="0">
                <a:solidFill>
                  <a:srgbClr val="0070C0"/>
                </a:solidFill>
              </a:rPr>
              <a:t>&gt;</a:t>
            </a:r>
            <a:r>
              <a:rPr lang="de-DE" sz="1800" dirty="0"/>
              <a:t>[1.0,1.14)</a:t>
            </a:r>
            <a:r>
              <a:rPr lang="de-DE" sz="1800" b="1" dirty="0">
                <a:solidFill>
                  <a:srgbClr val="0070C0"/>
                </a:solidFill>
              </a:rPr>
              <a:t>&lt;/</a:t>
            </a:r>
            <a:r>
              <a:rPr lang="de-DE" sz="1800" b="1" dirty="0" err="1">
                <a:solidFill>
                  <a:srgbClr val="0070C0"/>
                </a:solidFill>
              </a:rPr>
              <a:t>version</a:t>
            </a:r>
            <a:r>
              <a:rPr lang="de-DE" sz="1800" b="1" dirty="0" smtClean="0">
                <a:solidFill>
                  <a:srgbClr val="0070C0"/>
                </a:solidFill>
              </a:rPr>
              <a:t>&gt; </a:t>
            </a:r>
            <a:r>
              <a:rPr lang="es-ES" sz="1600" dirty="0">
                <a:solidFill>
                  <a:schemeClr val="tx1">
                    <a:lumMod val="65000"/>
                    <a:lumOff val="35000"/>
                  </a:schemeClr>
                </a:solidFill>
              </a:rPr>
              <a:t>Descarga mínimo version 1.0 </a:t>
            </a:r>
            <a:r>
              <a:rPr lang="es-ES" sz="1600" dirty="0" smtClean="0">
                <a:solidFill>
                  <a:schemeClr val="tx1">
                    <a:lumMod val="65000"/>
                    <a:lumOff val="35000"/>
                  </a:schemeClr>
                </a:solidFill>
              </a:rPr>
              <a:t>o </a:t>
            </a:r>
            <a:r>
              <a:rPr lang="es-ES" sz="1600" dirty="0">
                <a:solidFill>
                  <a:schemeClr val="tx1">
                    <a:lumMod val="65000"/>
                    <a:lumOff val="35000"/>
                  </a:schemeClr>
                </a:solidFill>
              </a:rPr>
              <a:t>una mayor si </a:t>
            </a:r>
            <a:r>
              <a:rPr lang="es-ES" sz="1600" dirty="0" smtClean="0">
                <a:solidFill>
                  <a:schemeClr val="tx1">
                    <a:lumMod val="65000"/>
                    <a:lumOff val="35000"/>
                  </a:schemeClr>
                </a:solidFill>
              </a:rPr>
              <a:t>aparece hasta la version 1.14.</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590" y="3861048"/>
            <a:ext cx="479191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460375" y="3717032"/>
            <a:ext cx="3887217" cy="2831544"/>
          </a:xfrm>
          <a:prstGeom prst="rect">
            <a:avLst/>
          </a:prstGeom>
          <a:noFill/>
        </p:spPr>
        <p:txBody>
          <a:bodyPr wrap="square" rtlCol="0">
            <a:spAutoFit/>
          </a:bodyPr>
          <a:lstStyle/>
          <a:p>
            <a:r>
              <a:rPr lang="es-ES" sz="2000" dirty="0">
                <a:solidFill>
                  <a:schemeClr val="tx1">
                    <a:lumMod val="65000"/>
                    <a:lumOff val="35000"/>
                  </a:schemeClr>
                </a:solidFill>
                <a:latin typeface="Arial" panose="020B0604020202020204" pitchFamily="34" charset="0"/>
                <a:cs typeface="Arial" panose="020B0604020202020204" pitchFamily="34" charset="0"/>
              </a:rPr>
              <a:t>Cuando introducimos una dependencia, y ésta a su vez </a:t>
            </a:r>
            <a:r>
              <a:rPr lang="es-ES" sz="2000" b="1" dirty="0">
                <a:solidFill>
                  <a:schemeClr val="tx1">
                    <a:lumMod val="65000"/>
                    <a:lumOff val="3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depende</a:t>
            </a:r>
            <a:r>
              <a:rPr lang="es-ES" sz="2000" dirty="0">
                <a:solidFill>
                  <a:schemeClr val="tx1">
                    <a:lumMod val="65000"/>
                    <a:lumOff val="3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S" sz="2000" dirty="0">
                <a:solidFill>
                  <a:schemeClr val="tx1">
                    <a:lumMod val="65000"/>
                    <a:lumOff val="35000"/>
                  </a:schemeClr>
                </a:solidFill>
                <a:latin typeface="Arial" panose="020B0604020202020204" pitchFamily="34" charset="0"/>
                <a:cs typeface="Arial" panose="020B0604020202020204" pitchFamily="34" charset="0"/>
              </a:rPr>
              <a:t>de otras librería ya definida en el pom, esto podría crear conflicto de versiones por lo que se suele </a:t>
            </a:r>
            <a:r>
              <a:rPr lang="es-ES" sz="2000" b="1" dirty="0">
                <a:solidFill>
                  <a:srgbClr val="0070C0"/>
                </a:solidFill>
                <a:latin typeface="Arial" panose="020B0604020202020204" pitchFamily="34" charset="0"/>
                <a:cs typeface="Arial" panose="020B0604020202020204" pitchFamily="34" charset="0"/>
              </a:rPr>
              <a:t>excluir</a:t>
            </a:r>
            <a:r>
              <a:rPr lang="es-ES" sz="2000" dirty="0">
                <a:solidFill>
                  <a:srgbClr val="0070C0"/>
                </a:solidFill>
                <a:latin typeface="Arial" panose="020B0604020202020204" pitchFamily="34" charset="0"/>
                <a:cs typeface="Arial" panose="020B0604020202020204" pitchFamily="34" charset="0"/>
              </a:rPr>
              <a:t> </a:t>
            </a:r>
            <a:r>
              <a:rPr lang="es-ES" sz="2000" dirty="0">
                <a:solidFill>
                  <a:schemeClr val="tx1">
                    <a:lumMod val="65000"/>
                    <a:lumOff val="35000"/>
                  </a:schemeClr>
                </a:solidFill>
                <a:latin typeface="Arial" panose="020B0604020202020204" pitchFamily="34" charset="0"/>
                <a:cs typeface="Arial" panose="020B0604020202020204" pitchFamily="34" charset="0"/>
              </a:rPr>
              <a:t>la dependencia que no necesitamos:</a:t>
            </a:r>
          </a:p>
          <a:p>
            <a:endParaRPr lang="es-ES" dirty="0"/>
          </a:p>
        </p:txBody>
      </p:sp>
    </p:spTree>
    <p:extLst>
      <p:ext uri="{BB962C8B-B14F-4D97-AF65-F5344CB8AC3E}">
        <p14:creationId xmlns:p14="http://schemas.microsoft.com/office/powerpoint/2010/main" val="1949509276"/>
      </p:ext>
    </p:extLst>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7. Maven compile plugin</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5324535"/>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Por </a:t>
            </a:r>
            <a:r>
              <a:rPr lang="es-ES" sz="2000" dirty="0">
                <a:solidFill>
                  <a:schemeClr val="tx1">
                    <a:lumMod val="65000"/>
                    <a:lumOff val="35000"/>
                  </a:schemeClr>
                </a:solidFill>
              </a:rPr>
              <a:t>default, Maven </a:t>
            </a:r>
            <a:r>
              <a:rPr lang="es-ES" sz="2000" b="1" dirty="0">
                <a:solidFill>
                  <a:schemeClr val="tx1">
                    <a:lumMod val="65000"/>
                    <a:lumOff val="35000"/>
                  </a:schemeClr>
                </a:solidFill>
              </a:rPr>
              <a:t>compila</a:t>
            </a:r>
            <a:r>
              <a:rPr lang="es-ES" sz="2000" dirty="0">
                <a:solidFill>
                  <a:schemeClr val="tx1">
                    <a:lumMod val="65000"/>
                    <a:lumOff val="35000"/>
                  </a:schemeClr>
                </a:solidFill>
              </a:rPr>
              <a:t> usando como target java 1.4. Así que una de las tareas que </a:t>
            </a:r>
            <a:r>
              <a:rPr lang="es-ES" sz="2000" dirty="0" smtClean="0">
                <a:solidFill>
                  <a:schemeClr val="tx1">
                    <a:lumMod val="65000"/>
                    <a:lumOff val="35000"/>
                  </a:schemeClr>
                </a:solidFill>
              </a:rPr>
              <a:t>hay que </a:t>
            </a:r>
            <a:r>
              <a:rPr lang="es-ES" sz="2000" dirty="0">
                <a:solidFill>
                  <a:schemeClr val="tx1">
                    <a:lumMod val="65000"/>
                    <a:lumOff val="35000"/>
                  </a:schemeClr>
                </a:solidFill>
              </a:rPr>
              <a:t>hacer casi siempre, es modificar esto para indicarle que usaremos una versión superior </a:t>
            </a:r>
            <a:r>
              <a:rPr lang="es-ES" sz="2000" dirty="0" smtClean="0">
                <a:solidFill>
                  <a:schemeClr val="tx1">
                    <a:lumMod val="65000"/>
                    <a:lumOff val="35000"/>
                  </a:schemeClr>
                </a:solidFill>
              </a:rPr>
              <a:t>de java</a:t>
            </a:r>
            <a:r>
              <a:rPr lang="es-ES" sz="2000" dirty="0">
                <a:solidFill>
                  <a:schemeClr val="tx1">
                    <a:lumMod val="65000"/>
                    <a:lumOff val="35000"/>
                  </a:schemeClr>
                </a:solidFill>
              </a:rPr>
              <a:t>. </a:t>
            </a:r>
            <a:endParaRPr lang="es-ES" sz="2000" dirty="0" smtClean="0">
              <a:solidFill>
                <a:schemeClr val="tx1">
                  <a:lumMod val="65000"/>
                  <a:lumOff val="35000"/>
                </a:schemeClr>
              </a:solidFill>
            </a:endParaRPr>
          </a:p>
          <a:p>
            <a:endParaRPr lang="en-US" sz="2000" dirty="0">
              <a:solidFill>
                <a:schemeClr val="tx1">
                  <a:lumMod val="65000"/>
                  <a:lumOff val="35000"/>
                </a:schemeClr>
              </a:solidFill>
            </a:endParaRPr>
          </a:p>
          <a:p>
            <a:r>
              <a:rPr lang="es-ES" sz="2000" dirty="0" smtClean="0">
                <a:solidFill>
                  <a:schemeClr val="tx1">
                    <a:lumMod val="65000"/>
                    <a:lumOff val="35000"/>
                  </a:schemeClr>
                </a:solidFill>
              </a:rPr>
              <a:t>Esto se define desde el pom.xml usando el plugin </a:t>
            </a:r>
            <a:r>
              <a:rPr lang="es-ES" sz="2000" b="1" dirty="0" smtClean="0">
                <a:solidFill>
                  <a:srgbClr val="0070C0"/>
                </a:solidFill>
              </a:rPr>
              <a:t>maven-compiler-plugin</a:t>
            </a:r>
            <a:r>
              <a:rPr lang="es-ES" sz="2000" dirty="0" smtClean="0">
                <a:solidFill>
                  <a:schemeClr val="tx1">
                    <a:lumMod val="65000"/>
                    <a:lumOff val="35000"/>
                  </a:schemeClr>
                </a:solidFill>
              </a:rPr>
              <a:t>:</a:t>
            </a: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r>
              <a:rPr lang="es-ES" sz="2000" dirty="0">
                <a:solidFill>
                  <a:schemeClr val="tx1">
                    <a:lumMod val="65000"/>
                    <a:lumOff val="35000"/>
                  </a:schemeClr>
                </a:solidFill>
              </a:rPr>
              <a:t>Compila tu proyecto con </a:t>
            </a:r>
            <a:r>
              <a:rPr lang="es-ES" sz="2000" b="1" dirty="0">
                <a:solidFill>
                  <a:schemeClr val="tx1">
                    <a:lumMod val="65000"/>
                    <a:lumOff val="35000"/>
                  </a:schemeClr>
                </a:solidFill>
              </a:rPr>
              <a:t>mvn </a:t>
            </a:r>
            <a:r>
              <a:rPr lang="es-ES" sz="2000" b="1" dirty="0">
                <a:solidFill>
                  <a:srgbClr val="0070C0"/>
                </a:solidFill>
              </a:rPr>
              <a:t>install</a:t>
            </a:r>
            <a:r>
              <a:rPr lang="es-ES" sz="2000" b="1" dirty="0">
                <a:solidFill>
                  <a:schemeClr val="tx1">
                    <a:lumMod val="65000"/>
                    <a:lumOff val="35000"/>
                  </a:schemeClr>
                </a:solidFill>
              </a:rPr>
              <a:t> </a:t>
            </a:r>
            <a:r>
              <a:rPr lang="es-ES" sz="2000" dirty="0">
                <a:solidFill>
                  <a:schemeClr val="tx1">
                    <a:lumMod val="65000"/>
                    <a:lumOff val="35000"/>
                  </a:schemeClr>
                </a:solidFill>
              </a:rPr>
              <a:t>y verifica que </a:t>
            </a:r>
            <a:r>
              <a:rPr lang="es-ES" sz="2000" dirty="0" smtClean="0">
                <a:solidFill>
                  <a:schemeClr val="tx1">
                    <a:lumMod val="65000"/>
                    <a:lumOff val="35000"/>
                  </a:schemeClr>
                </a:solidFill>
              </a:rPr>
              <a:t>la compilación se realiza con la version de java especificada.</a:t>
            </a:r>
            <a:endParaRPr lang="es-ES" sz="2000" dirty="0">
              <a:solidFill>
                <a:schemeClr val="tx1">
                  <a:lumMod val="65000"/>
                  <a:lumOff val="35000"/>
                </a:schemeClr>
              </a:solidFill>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255152"/>
            <a:ext cx="5862531" cy="2536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886547"/>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7636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9. Una vez arrancada la aplicación preguntará si queremos traernos alguna configuración anterior del IDE. Seleccionamos que no</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2372900" y="2769704"/>
            <a:ext cx="4436862" cy="1859074"/>
          </a:xfrm>
          <a:prstGeom prst="rect">
            <a:avLst/>
          </a:prstGeom>
        </p:spPr>
      </p:pic>
    </p:spTree>
    <p:extLst>
      <p:ext uri="{BB962C8B-B14F-4D97-AF65-F5344CB8AC3E}">
        <p14:creationId xmlns:p14="http://schemas.microsoft.com/office/powerpoint/2010/main" val="2954021005"/>
      </p:ext>
    </p:extLst>
  </p:cSld>
  <p:clrMapOvr>
    <a:masterClrMapping/>
  </p:clrMapOvr>
  <p:transition>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8. Centralizando configuración en el </a:t>
            </a:r>
            <a:r>
              <a:rPr lang="es-ES" dirty="0" smtClean="0">
                <a:solidFill>
                  <a:schemeClr val="bg1"/>
                </a:solidFill>
                <a:latin typeface="Arial" pitchFamily="34" charset="0"/>
                <a:cs typeface="Arial" pitchFamily="34" charset="0"/>
              </a:rPr>
              <a:t>pom</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1938992"/>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Usar </a:t>
            </a:r>
            <a:r>
              <a:rPr lang="es-ES" sz="2000" dirty="0">
                <a:solidFill>
                  <a:schemeClr val="tx1">
                    <a:lumMod val="65000"/>
                    <a:lumOff val="35000"/>
                  </a:schemeClr>
                </a:solidFill>
              </a:rPr>
              <a:t>un pom padre permite </a:t>
            </a:r>
            <a:r>
              <a:rPr lang="es-ES" sz="2000" b="1" dirty="0" smtClean="0">
                <a:solidFill>
                  <a:schemeClr val="tx1">
                    <a:lumMod val="65000"/>
                    <a:lumOff val="35000"/>
                  </a:schemeClr>
                </a:solidFill>
                <a:effectLst>
                  <a:outerShdw blurRad="38100" dist="38100" dir="2700000" algn="tl">
                    <a:srgbClr val="000000">
                      <a:alpha val="43137"/>
                    </a:srgbClr>
                  </a:outerShdw>
                </a:effectLst>
              </a:rPr>
              <a:t>centralizar conf</a:t>
            </a:r>
            <a:r>
              <a:rPr lang="es-ES" sz="2000" b="1" dirty="0" smtClean="0">
                <a:solidFill>
                  <a:schemeClr val="tx1">
                    <a:lumMod val="65000"/>
                    <a:lumOff val="35000"/>
                  </a:schemeClr>
                </a:solidFill>
              </a:rPr>
              <a:t>iguración</a:t>
            </a:r>
            <a:r>
              <a:rPr lang="es-ES" sz="2000" dirty="0" smtClean="0">
                <a:solidFill>
                  <a:schemeClr val="tx1">
                    <a:lumMod val="65000"/>
                    <a:lumOff val="35000"/>
                  </a:schemeClr>
                </a:solidFill>
              </a:rPr>
              <a:t> </a:t>
            </a:r>
            <a:r>
              <a:rPr lang="es-ES" sz="2000" dirty="0">
                <a:solidFill>
                  <a:schemeClr val="tx1">
                    <a:lumMod val="65000"/>
                    <a:lumOff val="35000"/>
                  </a:schemeClr>
                </a:solidFill>
              </a:rPr>
              <a:t>común de tus </a:t>
            </a:r>
            <a:r>
              <a:rPr lang="es-ES" sz="2000" dirty="0" smtClean="0">
                <a:solidFill>
                  <a:schemeClr val="tx1">
                    <a:lumMod val="65000"/>
                    <a:lumOff val="35000"/>
                  </a:schemeClr>
                </a:solidFill>
              </a:rPr>
              <a:t>módulos. </a:t>
            </a:r>
          </a:p>
          <a:p>
            <a:pPr marL="342900" indent="-342900">
              <a:buFontTx/>
              <a:buChar char="-"/>
            </a:pPr>
            <a:r>
              <a:rPr lang="es-ES" sz="2000" b="1" dirty="0">
                <a:solidFill>
                  <a:srgbClr val="0070C0"/>
                </a:solidFill>
              </a:rPr>
              <a:t>p</a:t>
            </a:r>
            <a:r>
              <a:rPr lang="es-ES" sz="2000" b="1" dirty="0" smtClean="0">
                <a:solidFill>
                  <a:srgbClr val="0070C0"/>
                </a:solidFill>
              </a:rPr>
              <a:t>ackaging</a:t>
            </a:r>
            <a:r>
              <a:rPr lang="es-ES" sz="2000" dirty="0" smtClean="0">
                <a:solidFill>
                  <a:srgbClr val="0070C0"/>
                </a:solidFill>
              </a:rPr>
              <a:t> </a:t>
            </a:r>
            <a:r>
              <a:rPr lang="es-ES" sz="2000" dirty="0" smtClean="0">
                <a:solidFill>
                  <a:schemeClr val="tx1">
                    <a:lumMod val="65000"/>
                    <a:lumOff val="35000"/>
                  </a:schemeClr>
                </a:solidFill>
              </a:rPr>
              <a:t>será de tipo “pom”.</a:t>
            </a:r>
          </a:p>
          <a:p>
            <a:pPr marL="342900" indent="-342900">
              <a:buFontTx/>
              <a:buChar char="-"/>
            </a:pPr>
            <a:r>
              <a:rPr lang="es-ES" sz="2000" dirty="0">
                <a:solidFill>
                  <a:schemeClr val="tx1">
                    <a:lumMod val="65000"/>
                    <a:lumOff val="35000"/>
                  </a:schemeClr>
                </a:solidFill>
              </a:rPr>
              <a:t>En </a:t>
            </a:r>
            <a:r>
              <a:rPr lang="es-ES" sz="2000" b="1" dirty="0" smtClean="0">
                <a:solidFill>
                  <a:srgbClr val="0070C0"/>
                </a:solidFill>
              </a:rPr>
              <a:t>properties</a:t>
            </a:r>
            <a:r>
              <a:rPr lang="es-ES" sz="2000" dirty="0" smtClean="0">
                <a:solidFill>
                  <a:srgbClr val="0070C0"/>
                </a:solidFill>
              </a:rPr>
              <a:t> </a:t>
            </a:r>
            <a:r>
              <a:rPr lang="es-ES" sz="2000" dirty="0" smtClean="0">
                <a:solidFill>
                  <a:schemeClr val="tx1">
                    <a:lumMod val="65000"/>
                    <a:lumOff val="35000"/>
                  </a:schemeClr>
                </a:solidFill>
              </a:rPr>
              <a:t>se deben definir las características comunes de todos los módulos como por ejemplo version de una librería especifica:</a:t>
            </a:r>
            <a:endParaRPr lang="es-ES" sz="2000" dirty="0">
              <a:solidFill>
                <a:schemeClr val="tx1">
                  <a:lumMod val="65000"/>
                  <a:lumOff val="35000"/>
                </a:schemeClr>
              </a:solidFill>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140967"/>
            <a:ext cx="5040560" cy="363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161338"/>
      </p:ext>
    </p:extLst>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8. Centralizando configuración en el </a:t>
            </a:r>
            <a:r>
              <a:rPr lang="es-ES" dirty="0" smtClean="0">
                <a:solidFill>
                  <a:schemeClr val="bg1"/>
                </a:solidFill>
                <a:latin typeface="Arial" pitchFamily="34" charset="0"/>
                <a:cs typeface="Arial" pitchFamily="34" charset="0"/>
              </a:rPr>
              <a:t>pom</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280076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Además </a:t>
            </a:r>
            <a:r>
              <a:rPr lang="es-ES" sz="2000" dirty="0">
                <a:solidFill>
                  <a:schemeClr val="tx1">
                    <a:lumMod val="65000"/>
                    <a:lumOff val="35000"/>
                  </a:schemeClr>
                </a:solidFill>
              </a:rPr>
              <a:t>de las variables personalizadas, Maven tiene </a:t>
            </a:r>
            <a:r>
              <a:rPr lang="es-ES" sz="2000" b="1" i="1" dirty="0">
                <a:solidFill>
                  <a:schemeClr val="tx1">
                    <a:lumMod val="65000"/>
                    <a:lumOff val="35000"/>
                  </a:schemeClr>
                </a:solidFill>
              </a:rPr>
              <a:t>variables de </a:t>
            </a:r>
            <a:r>
              <a:rPr lang="es-ES" sz="2000" b="1" i="1" dirty="0" smtClean="0">
                <a:solidFill>
                  <a:schemeClr val="tx1">
                    <a:lumMod val="65000"/>
                    <a:lumOff val="35000"/>
                  </a:schemeClr>
                </a:solidFill>
              </a:rPr>
              <a:t>proyecto</a:t>
            </a:r>
            <a:r>
              <a:rPr lang="es-ES" sz="2000" dirty="0" smtClean="0">
                <a:solidFill>
                  <a:schemeClr val="tx1">
                    <a:lumMod val="65000"/>
                    <a:lumOff val="35000"/>
                  </a:schemeClr>
                </a:solidFill>
              </a:rPr>
              <a:t>:</a:t>
            </a:r>
          </a:p>
          <a:p>
            <a:endParaRPr lang="es-ES" sz="2000" dirty="0" smtClean="0">
              <a:solidFill>
                <a:schemeClr val="tx1">
                  <a:lumMod val="65000"/>
                  <a:lumOff val="35000"/>
                </a:schemeClr>
              </a:solidFill>
            </a:endParaRPr>
          </a:p>
          <a:p>
            <a:r>
              <a:rPr lang="es-ES" sz="1600" b="1" noProof="1" smtClean="0">
                <a:solidFill>
                  <a:srgbClr val="0070C0"/>
                </a:solidFill>
              </a:rPr>
              <a:t>&lt;groupId&gt;</a:t>
            </a:r>
            <a:r>
              <a:rPr lang="es-ES" sz="1600" b="1" noProof="1" smtClean="0">
                <a:solidFill>
                  <a:srgbClr val="FF0000"/>
                </a:solidFill>
              </a:rPr>
              <a:t>${parent.groupId}</a:t>
            </a:r>
            <a:r>
              <a:rPr lang="es-ES" sz="1600" b="1" noProof="1" smtClean="0">
                <a:solidFill>
                  <a:srgbClr val="0070C0"/>
                </a:solidFill>
              </a:rPr>
              <a:t>&lt;/groupId&gt;</a:t>
            </a:r>
          </a:p>
          <a:p>
            <a:r>
              <a:rPr lang="es-ES" sz="1600" b="1" dirty="0">
                <a:solidFill>
                  <a:srgbClr val="0070C0"/>
                </a:solidFill>
              </a:rPr>
              <a:t>&lt;version&gt;</a:t>
            </a:r>
            <a:r>
              <a:rPr lang="es-ES" sz="1600" b="1" dirty="0">
                <a:solidFill>
                  <a:srgbClr val="FF0000"/>
                </a:solidFill>
              </a:rPr>
              <a:t>${parent.version}</a:t>
            </a:r>
            <a:r>
              <a:rPr lang="es-ES" sz="1600" b="1" dirty="0">
                <a:solidFill>
                  <a:srgbClr val="0070C0"/>
                </a:solidFill>
              </a:rPr>
              <a:t>&lt;/version&gt;</a:t>
            </a:r>
          </a:p>
          <a:p>
            <a:endParaRPr lang="es-ES" sz="2000" dirty="0">
              <a:solidFill>
                <a:schemeClr val="tx1">
                  <a:lumMod val="65000"/>
                  <a:lumOff val="35000"/>
                </a:schemeClr>
              </a:solidFill>
            </a:endParaRPr>
          </a:p>
          <a:p>
            <a:r>
              <a:rPr lang="es-ES" sz="2000" dirty="0" smtClean="0">
                <a:solidFill>
                  <a:schemeClr val="tx1">
                    <a:lumMod val="65000"/>
                    <a:lumOff val="35000"/>
                  </a:schemeClr>
                </a:solidFill>
              </a:rPr>
              <a:t>Se usan para </a:t>
            </a:r>
            <a:r>
              <a:rPr lang="es-ES" sz="2000" dirty="0">
                <a:solidFill>
                  <a:schemeClr val="tx1">
                    <a:lumMod val="65000"/>
                    <a:lumOff val="35000"/>
                  </a:schemeClr>
                </a:solidFill>
              </a:rPr>
              <a:t>guardar el </a:t>
            </a:r>
            <a:r>
              <a:rPr lang="es-ES" sz="2000" b="1" dirty="0" smtClean="0">
                <a:solidFill>
                  <a:schemeClr val="tx1">
                    <a:lumMod val="65000"/>
                    <a:lumOff val="35000"/>
                  </a:schemeClr>
                </a:solidFill>
              </a:rPr>
              <a:t>groupId</a:t>
            </a:r>
            <a:r>
              <a:rPr lang="es-ES" sz="2000" dirty="0" smtClean="0">
                <a:solidFill>
                  <a:schemeClr val="tx1">
                    <a:lumMod val="65000"/>
                    <a:lumOff val="35000"/>
                  </a:schemeClr>
                </a:solidFill>
              </a:rPr>
              <a:t> y la </a:t>
            </a:r>
            <a:r>
              <a:rPr lang="es-ES" sz="2000" b="1" dirty="0" smtClean="0">
                <a:solidFill>
                  <a:schemeClr val="tx1">
                    <a:lumMod val="65000"/>
                    <a:lumOff val="35000"/>
                  </a:schemeClr>
                </a:solidFill>
              </a:rPr>
              <a:t>version</a:t>
            </a:r>
            <a:r>
              <a:rPr lang="es-ES" sz="2000" dirty="0" smtClean="0">
                <a:solidFill>
                  <a:schemeClr val="tx1">
                    <a:lumMod val="65000"/>
                    <a:lumOff val="35000"/>
                  </a:schemeClr>
                </a:solidFill>
              </a:rPr>
              <a:t> del proyecto y usarlas en archivos </a:t>
            </a:r>
            <a:r>
              <a:rPr lang="es-ES" sz="2000" dirty="0">
                <a:solidFill>
                  <a:schemeClr val="tx1">
                    <a:lumMod val="65000"/>
                    <a:lumOff val="35000"/>
                  </a:schemeClr>
                </a:solidFill>
              </a:rPr>
              <a:t>pom hijos. </a:t>
            </a:r>
            <a:r>
              <a:rPr lang="es-ES" sz="2000" dirty="0" smtClean="0">
                <a:solidFill>
                  <a:schemeClr val="tx1">
                    <a:lumMod val="65000"/>
                    <a:lumOff val="35000"/>
                  </a:schemeClr>
                </a:solidFill>
              </a:rPr>
              <a:t>Cambiando el pom.xml del padre cambia automáticamente el </a:t>
            </a:r>
            <a:r>
              <a:rPr lang="es-ES" sz="2000" b="1" dirty="0" smtClean="0">
                <a:solidFill>
                  <a:schemeClr val="tx1">
                    <a:lumMod val="65000"/>
                    <a:lumOff val="35000"/>
                  </a:schemeClr>
                </a:solidFill>
              </a:rPr>
              <a:t>groupId</a:t>
            </a:r>
            <a:r>
              <a:rPr lang="es-ES" sz="2000" dirty="0" smtClean="0">
                <a:solidFill>
                  <a:schemeClr val="tx1">
                    <a:lumMod val="65000"/>
                    <a:lumOff val="35000"/>
                  </a:schemeClr>
                </a:solidFill>
              </a:rPr>
              <a:t> y </a:t>
            </a:r>
            <a:r>
              <a:rPr lang="es-ES" sz="2000" b="1" dirty="0" smtClean="0">
                <a:solidFill>
                  <a:schemeClr val="tx1">
                    <a:lumMod val="65000"/>
                    <a:lumOff val="35000"/>
                  </a:schemeClr>
                </a:solidFill>
              </a:rPr>
              <a:t>version</a:t>
            </a:r>
            <a:r>
              <a:rPr lang="es-ES" sz="2000" dirty="0" smtClean="0">
                <a:solidFill>
                  <a:schemeClr val="tx1">
                    <a:lumMod val="65000"/>
                    <a:lumOff val="35000"/>
                  </a:schemeClr>
                </a:solidFill>
              </a:rPr>
              <a:t> del hijo.</a:t>
            </a:r>
            <a:endParaRPr lang="es-ES" sz="2000" dirty="0">
              <a:solidFill>
                <a:schemeClr val="tx1">
                  <a:lumMod val="65000"/>
                  <a:lumOff val="35000"/>
                </a:schemeClr>
              </a:solidFill>
            </a:endParaRPr>
          </a:p>
        </p:txBody>
      </p:sp>
    </p:spTree>
    <p:extLst>
      <p:ext uri="{BB962C8B-B14F-4D97-AF65-F5344CB8AC3E}">
        <p14:creationId xmlns:p14="http://schemas.microsoft.com/office/powerpoint/2010/main" val="2332222943"/>
      </p:ext>
    </p:extLst>
  </p:cSld>
  <p:clrMapOvr>
    <a:masterClrMapping/>
  </p:clrMapOvr>
  <p:transition>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9. Ejercicios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25081"/>
            <a:ext cx="8136136" cy="5632311"/>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457200" indent="-457200">
              <a:spcAft>
                <a:spcPts val="600"/>
              </a:spcAft>
              <a:buFont typeface="+mj-lt"/>
              <a:buAutoNum type="arabicPeriod"/>
            </a:pPr>
            <a:r>
              <a:rPr lang="es-ES" sz="1600" noProof="1" smtClean="0">
                <a:solidFill>
                  <a:schemeClr val="tx1">
                    <a:lumMod val="65000"/>
                    <a:lumOff val="35000"/>
                  </a:schemeClr>
                </a:solidFill>
              </a:rPr>
              <a:t>Crear un proyecto Maven con una clase </a:t>
            </a:r>
            <a:r>
              <a:rPr lang="es-ES" sz="1600" b="1" noProof="1" smtClean="0">
                <a:solidFill>
                  <a:schemeClr val="tx1">
                    <a:lumMod val="65000"/>
                    <a:lumOff val="35000"/>
                  </a:schemeClr>
                </a:solidFill>
              </a:rPr>
              <a:t>Converter</a:t>
            </a:r>
            <a:r>
              <a:rPr lang="es-ES" sz="1600" noProof="1" smtClean="0">
                <a:solidFill>
                  <a:schemeClr val="tx1">
                    <a:lumMod val="65000"/>
                    <a:lumOff val="35000"/>
                  </a:schemeClr>
                </a:solidFill>
              </a:rPr>
              <a:t> que tenga un método </a:t>
            </a:r>
            <a:r>
              <a:rPr lang="es-ES" sz="1600" b="1" noProof="1" smtClean="0">
                <a:solidFill>
                  <a:schemeClr val="tx1">
                    <a:lumMod val="65000"/>
                    <a:lumOff val="35000"/>
                  </a:schemeClr>
                </a:solidFill>
              </a:rPr>
              <a:t>toFahrenheitFromCelcius</a:t>
            </a:r>
            <a:r>
              <a:rPr lang="es-ES" sz="1600" noProof="1" smtClean="0">
                <a:solidFill>
                  <a:schemeClr val="tx1">
                    <a:lumMod val="65000"/>
                    <a:lumOff val="35000"/>
                  </a:schemeClr>
                </a:solidFill>
              </a:rPr>
              <a:t>(double centigrados) que recibe como parámetro los grados centígrados y devuelva los grados en Fahrenheit. La formula correspondiente es: F = 32 + ( 9 * C / 5) .</a:t>
            </a:r>
          </a:p>
          <a:p>
            <a:pPr marL="457200" indent="-457200">
              <a:spcAft>
                <a:spcPts val="600"/>
              </a:spcAft>
              <a:buFont typeface="+mj-lt"/>
              <a:buAutoNum type="arabicPeriod"/>
            </a:pPr>
            <a:r>
              <a:rPr lang="es-ES" sz="1600" noProof="1" smtClean="0">
                <a:solidFill>
                  <a:schemeClr val="tx1">
                    <a:lumMod val="65000"/>
                    <a:lumOff val="35000"/>
                  </a:schemeClr>
                </a:solidFill>
              </a:rPr>
              <a:t>Definir dentro de la clase </a:t>
            </a:r>
            <a:r>
              <a:rPr lang="es-ES" sz="1600" b="1" noProof="1" smtClean="0">
                <a:solidFill>
                  <a:schemeClr val="tx1">
                    <a:lumMod val="65000"/>
                    <a:lumOff val="35000"/>
                  </a:schemeClr>
                </a:solidFill>
              </a:rPr>
              <a:t>Converter</a:t>
            </a:r>
            <a:r>
              <a:rPr lang="es-ES" sz="1600" noProof="1" smtClean="0">
                <a:solidFill>
                  <a:schemeClr val="tx1">
                    <a:lumMod val="65000"/>
                    <a:lumOff val="35000"/>
                  </a:schemeClr>
                </a:solidFill>
              </a:rPr>
              <a:t>  otro método </a:t>
            </a:r>
            <a:r>
              <a:rPr lang="es-ES" sz="1600" b="1" noProof="1" smtClean="0">
                <a:solidFill>
                  <a:schemeClr val="tx1">
                    <a:lumMod val="65000"/>
                    <a:lumOff val="35000"/>
                  </a:schemeClr>
                </a:solidFill>
              </a:rPr>
              <a:t>toCelciusFromFahrenheit</a:t>
            </a:r>
            <a:r>
              <a:rPr lang="es-ES" sz="1600" noProof="1" smtClean="0">
                <a:solidFill>
                  <a:schemeClr val="tx1">
                    <a:lumMod val="65000"/>
                    <a:lumOff val="35000"/>
                  </a:schemeClr>
                </a:solidFill>
              </a:rPr>
              <a:t>(double fahrenheit) que recibe como parámetro los grados en Fahrenheit  y devuelva los grados centígrados. La formula correspondiente es: T(°C) = (T(°F) - 32) × 5/9.</a:t>
            </a:r>
          </a:p>
          <a:p>
            <a:pPr marL="457200" indent="-457200">
              <a:spcAft>
                <a:spcPts val="600"/>
              </a:spcAft>
              <a:buFont typeface="+mj-lt"/>
              <a:buAutoNum type="arabicPeriod"/>
            </a:pPr>
            <a:r>
              <a:rPr lang="es-ES" sz="1600" dirty="0" smtClean="0">
                <a:solidFill>
                  <a:schemeClr val="tx1">
                    <a:lumMod val="65000"/>
                    <a:lumOff val="35000"/>
                  </a:schemeClr>
                </a:solidFill>
              </a:rPr>
              <a:t>Generar </a:t>
            </a:r>
            <a:r>
              <a:rPr lang="es-ES" sz="1600" dirty="0">
                <a:solidFill>
                  <a:schemeClr val="tx1">
                    <a:lumMod val="65000"/>
                    <a:lumOff val="35000"/>
                  </a:schemeClr>
                </a:solidFill>
              </a:rPr>
              <a:t>el artefacto de salida </a:t>
            </a:r>
            <a:r>
              <a:rPr lang="es-ES" sz="1600" dirty="0" smtClean="0">
                <a:solidFill>
                  <a:schemeClr val="tx1">
                    <a:lumMod val="65000"/>
                    <a:lumOff val="35000"/>
                  </a:schemeClr>
                </a:solidFill>
              </a:rPr>
              <a:t>(</a:t>
            </a:r>
            <a:r>
              <a:rPr lang="es-ES" sz="1600" b="1" dirty="0" smtClean="0">
                <a:solidFill>
                  <a:schemeClr val="tx1">
                    <a:lumMod val="65000"/>
                    <a:lumOff val="35000"/>
                  </a:schemeClr>
                </a:solidFill>
              </a:rPr>
              <a:t>converter-1.0-SNAPSHOT.jar</a:t>
            </a:r>
            <a:r>
              <a:rPr lang="es-ES" sz="1600" dirty="0" smtClean="0">
                <a:solidFill>
                  <a:schemeClr val="tx1">
                    <a:lumMod val="65000"/>
                    <a:lumOff val="35000"/>
                  </a:schemeClr>
                </a:solidFill>
              </a:rPr>
              <a:t>).</a:t>
            </a:r>
          </a:p>
          <a:p>
            <a:pPr marL="457200" indent="-457200">
              <a:spcAft>
                <a:spcPts val="600"/>
              </a:spcAft>
              <a:buFont typeface="+mj-lt"/>
              <a:buAutoNum type="arabicPeriod"/>
            </a:pPr>
            <a:r>
              <a:rPr lang="es-ES" sz="1600" dirty="0">
                <a:solidFill>
                  <a:schemeClr val="tx1">
                    <a:lumMod val="65000"/>
                    <a:lumOff val="35000"/>
                  </a:schemeClr>
                </a:solidFill>
              </a:rPr>
              <a:t>Crear </a:t>
            </a:r>
            <a:r>
              <a:rPr lang="es-ES" sz="1600" dirty="0" smtClean="0">
                <a:solidFill>
                  <a:schemeClr val="tx1">
                    <a:lumMod val="65000"/>
                    <a:lumOff val="35000"/>
                  </a:schemeClr>
                </a:solidFill>
              </a:rPr>
              <a:t>una clase de </a:t>
            </a:r>
            <a:r>
              <a:rPr lang="es-ES" sz="1600" dirty="0">
                <a:solidFill>
                  <a:schemeClr val="tx1">
                    <a:lumMod val="65000"/>
                    <a:lumOff val="35000"/>
                  </a:schemeClr>
                </a:solidFill>
              </a:rPr>
              <a:t>test </a:t>
            </a:r>
            <a:r>
              <a:rPr lang="es-ES" sz="1600" dirty="0" smtClean="0">
                <a:solidFill>
                  <a:schemeClr val="tx1">
                    <a:lumMod val="65000"/>
                    <a:lumOff val="35000"/>
                  </a:schemeClr>
                </a:solidFill>
              </a:rPr>
              <a:t>que pruebe la función toFahrenheit, toCelcius y lanzarlos.</a:t>
            </a:r>
          </a:p>
          <a:p>
            <a:pPr marL="457200" indent="-457200">
              <a:spcAft>
                <a:spcPts val="600"/>
              </a:spcAft>
              <a:buFont typeface="+mj-lt"/>
              <a:buAutoNum type="arabicPeriod"/>
            </a:pPr>
            <a:r>
              <a:rPr lang="es-ES" sz="1600" dirty="0">
                <a:solidFill>
                  <a:schemeClr val="tx1">
                    <a:lumMod val="65000"/>
                    <a:lumOff val="35000"/>
                  </a:schemeClr>
                </a:solidFill>
              </a:rPr>
              <a:t>Instalar el proyecto con la clase </a:t>
            </a:r>
            <a:r>
              <a:rPr lang="es-ES" sz="1600" b="1" dirty="0" smtClean="0">
                <a:solidFill>
                  <a:schemeClr val="tx1">
                    <a:lumMod val="65000"/>
                    <a:lumOff val="35000"/>
                  </a:schemeClr>
                </a:solidFill>
              </a:rPr>
              <a:t>Converter</a:t>
            </a:r>
            <a:r>
              <a:rPr lang="es-ES" sz="1600" dirty="0" smtClean="0">
                <a:solidFill>
                  <a:schemeClr val="tx1">
                    <a:lumMod val="65000"/>
                    <a:lumOff val="35000"/>
                  </a:schemeClr>
                </a:solidFill>
              </a:rPr>
              <a:t> en </a:t>
            </a:r>
            <a:r>
              <a:rPr lang="es-ES" sz="1600" dirty="0">
                <a:solidFill>
                  <a:schemeClr val="tx1">
                    <a:lumMod val="65000"/>
                    <a:lumOff val="35000"/>
                  </a:schemeClr>
                </a:solidFill>
              </a:rPr>
              <a:t>el repositorio </a:t>
            </a:r>
            <a:r>
              <a:rPr lang="es-ES" sz="1600" dirty="0" smtClean="0">
                <a:solidFill>
                  <a:schemeClr val="tx1">
                    <a:lumMod val="65000"/>
                    <a:lumOff val="35000"/>
                  </a:schemeClr>
                </a:solidFill>
              </a:rPr>
              <a:t>local.</a:t>
            </a:r>
          </a:p>
          <a:p>
            <a:pPr marL="457200" indent="-457200">
              <a:spcAft>
                <a:spcPts val="600"/>
              </a:spcAft>
              <a:buFont typeface="+mj-lt"/>
              <a:buAutoNum type="arabicPeriod"/>
            </a:pPr>
            <a:r>
              <a:rPr lang="es-ES" sz="1600" dirty="0" smtClean="0">
                <a:solidFill>
                  <a:schemeClr val="tx1">
                    <a:lumMod val="65000"/>
                    <a:lumOff val="35000"/>
                  </a:schemeClr>
                </a:solidFill>
              </a:rPr>
              <a:t>Crear un nuevo proyecto Tiempo que contenga clase Temperatura. Definir en esta clase el método </a:t>
            </a:r>
            <a:r>
              <a:rPr lang="es-ES" sz="1600" b="1" dirty="0" smtClean="0">
                <a:solidFill>
                  <a:schemeClr val="tx1">
                    <a:lumMod val="65000"/>
                    <a:lumOff val="35000"/>
                  </a:schemeClr>
                </a:solidFill>
              </a:rPr>
              <a:t>displayTemperatura </a:t>
            </a:r>
            <a:r>
              <a:rPr lang="es-ES" sz="1600" dirty="0" smtClean="0">
                <a:solidFill>
                  <a:schemeClr val="tx1">
                    <a:lumMod val="65000"/>
                    <a:lumOff val="35000"/>
                  </a:schemeClr>
                </a:solidFill>
              </a:rPr>
              <a:t>(Unidad from, Unidad to, double valor) que imprima por consola:</a:t>
            </a:r>
            <a:endParaRPr lang="en-US" sz="1600" dirty="0" smtClean="0">
              <a:solidFill>
                <a:schemeClr val="tx1">
                  <a:lumMod val="65000"/>
                  <a:lumOff val="35000"/>
                </a:schemeClr>
              </a:solidFill>
            </a:endParaRPr>
          </a:p>
          <a:p>
            <a:pPr marL="800100" lvl="1" indent="-342900">
              <a:spcAft>
                <a:spcPts val="600"/>
              </a:spcAft>
              <a:buFont typeface="Arial" panose="020B0604020202020204" pitchFamily="34" charset="0"/>
              <a:buChar char="•"/>
            </a:pPr>
            <a:r>
              <a:rPr lang="en-US" sz="1600" b="1" noProof="1" smtClean="0">
                <a:solidFill>
                  <a:schemeClr val="tx1">
                    <a:lumMod val="65000"/>
                    <a:lumOff val="35000"/>
                  </a:schemeClr>
                </a:solidFill>
                <a:latin typeface="Arial" panose="020B0604020202020204" pitchFamily="34" charset="0"/>
                <a:cs typeface="Arial" panose="020B0604020202020204" pitchFamily="34" charset="0"/>
              </a:rPr>
              <a:t>displayTemperatur</a:t>
            </a:r>
            <a:r>
              <a:rPr lang="en-US" sz="1600" noProof="1" smtClean="0">
                <a:solidFill>
                  <a:schemeClr val="tx1">
                    <a:lumMod val="65000"/>
                    <a:lumOff val="35000"/>
                  </a:schemeClr>
                </a:solidFill>
                <a:latin typeface="Arial" panose="020B0604020202020204" pitchFamily="34" charset="0"/>
                <a:cs typeface="Arial" panose="020B0604020202020204" pitchFamily="34" charset="0"/>
              </a:rPr>
              <a:t>a(Unidad.Celcius, Unidad.Fahrenheit, 20) -&gt; La temperatura es 68 </a:t>
            </a:r>
            <a:r>
              <a:rPr lang="es-ES" sz="1600" noProof="1" smtClean="0">
                <a:solidFill>
                  <a:schemeClr val="tx1">
                    <a:lumMod val="65000"/>
                    <a:lumOff val="35000"/>
                  </a:schemeClr>
                </a:solidFill>
                <a:latin typeface="Arial" panose="020B0604020202020204" pitchFamily="34" charset="0"/>
                <a:cs typeface="Arial" panose="020B0604020202020204" pitchFamily="34" charset="0"/>
              </a:rPr>
              <a:t>°F.</a:t>
            </a:r>
          </a:p>
          <a:p>
            <a:pPr marL="800100" lvl="1" indent="-342900">
              <a:spcAft>
                <a:spcPts val="600"/>
              </a:spcAft>
              <a:buFont typeface="Arial" panose="020B0604020202020204" pitchFamily="34" charset="0"/>
              <a:buChar char="•"/>
            </a:pPr>
            <a:r>
              <a:rPr lang="en-US" sz="1600" b="1" noProof="1" smtClean="0">
                <a:solidFill>
                  <a:schemeClr val="tx1">
                    <a:lumMod val="65000"/>
                    <a:lumOff val="35000"/>
                  </a:schemeClr>
                </a:solidFill>
                <a:latin typeface="Arial" panose="020B0604020202020204" pitchFamily="34" charset="0"/>
                <a:cs typeface="Arial" panose="020B0604020202020204" pitchFamily="34" charset="0"/>
              </a:rPr>
              <a:t>displayTemperatur</a:t>
            </a:r>
            <a:r>
              <a:rPr lang="en-US" sz="1600" noProof="1" smtClean="0">
                <a:solidFill>
                  <a:schemeClr val="tx1">
                    <a:lumMod val="65000"/>
                    <a:lumOff val="35000"/>
                  </a:schemeClr>
                </a:solidFill>
                <a:latin typeface="Arial" panose="020B0604020202020204" pitchFamily="34" charset="0"/>
                <a:cs typeface="Arial" panose="020B0604020202020204" pitchFamily="34" charset="0"/>
              </a:rPr>
              <a:t>a(Unidad.Fahrenheit, Unidad.Celcius, </a:t>
            </a:r>
            <a:r>
              <a:rPr lang="es-ES" sz="1600" noProof="1" smtClean="0">
                <a:solidFill>
                  <a:schemeClr val="tx1">
                    <a:lumMod val="65000"/>
                    <a:lumOff val="35000"/>
                  </a:schemeClr>
                </a:solidFill>
                <a:latin typeface="Arial" panose="020B0604020202020204" pitchFamily="34" charset="0"/>
                <a:cs typeface="Arial" panose="020B0604020202020204" pitchFamily="34" charset="0"/>
              </a:rPr>
              <a:t>104</a:t>
            </a:r>
            <a:r>
              <a:rPr lang="en-US" sz="1600" noProof="1" smtClean="0">
                <a:solidFill>
                  <a:schemeClr val="tx1">
                    <a:lumMod val="65000"/>
                    <a:lumOff val="35000"/>
                  </a:schemeClr>
                </a:solidFill>
                <a:latin typeface="Arial" panose="020B0604020202020204" pitchFamily="34" charset="0"/>
                <a:cs typeface="Arial" panose="020B0604020202020204" pitchFamily="34" charset="0"/>
              </a:rPr>
              <a:t>) -&gt; La temperatura es </a:t>
            </a:r>
            <a:r>
              <a:rPr lang="es-ES" sz="1600" noProof="1" smtClean="0">
                <a:solidFill>
                  <a:schemeClr val="tx1">
                    <a:lumMod val="65000"/>
                    <a:lumOff val="35000"/>
                  </a:schemeClr>
                </a:solidFill>
                <a:latin typeface="Arial" panose="020B0604020202020204" pitchFamily="34" charset="0"/>
                <a:cs typeface="Arial" panose="020B0604020202020204" pitchFamily="34" charset="0"/>
              </a:rPr>
              <a:t>40 °C.</a:t>
            </a:r>
          </a:p>
          <a:p>
            <a:pPr>
              <a:spcAft>
                <a:spcPts val="600"/>
              </a:spcAft>
            </a:pPr>
            <a:r>
              <a:rPr lang="en-US" noProof="1" smtClean="0">
                <a:solidFill>
                  <a:schemeClr val="tx1">
                    <a:lumMod val="65000"/>
                    <a:lumOff val="35000"/>
                  </a:schemeClr>
                </a:solidFill>
              </a:rPr>
              <a:t>Usar la libreria </a:t>
            </a:r>
            <a:r>
              <a:rPr lang="en-US" b="1" noProof="1" smtClean="0">
                <a:solidFill>
                  <a:schemeClr val="tx1">
                    <a:lumMod val="65000"/>
                    <a:lumOff val="35000"/>
                  </a:schemeClr>
                </a:solidFill>
              </a:rPr>
              <a:t>converter</a:t>
            </a:r>
            <a:r>
              <a:rPr lang="en-US" noProof="1" smtClean="0">
                <a:solidFill>
                  <a:schemeClr val="tx1">
                    <a:lumMod val="65000"/>
                    <a:lumOff val="35000"/>
                  </a:schemeClr>
                </a:solidFill>
              </a:rPr>
              <a:t> definida en el punto 1 para hacer la conversion antes de imprimir el mensaje final. El paquete final se llamara </a:t>
            </a:r>
            <a:r>
              <a:rPr lang="en-US" b="1" noProof="1" smtClean="0">
                <a:solidFill>
                  <a:schemeClr val="tx1">
                    <a:lumMod val="65000"/>
                    <a:lumOff val="35000"/>
                  </a:schemeClr>
                </a:solidFill>
              </a:rPr>
              <a:t>temperatura</a:t>
            </a:r>
            <a:r>
              <a:rPr lang="es-ES" b="1" dirty="0">
                <a:solidFill>
                  <a:schemeClr val="tx1">
                    <a:lumMod val="65000"/>
                    <a:lumOff val="35000"/>
                  </a:schemeClr>
                </a:solidFill>
              </a:rPr>
              <a:t>-1.0-SNAPSHOT.jar</a:t>
            </a:r>
            <a:endParaRPr lang="es-ES" noProof="1">
              <a:solidFill>
                <a:schemeClr val="tx1">
                  <a:lumMod val="65000"/>
                  <a:lumOff val="35000"/>
                </a:schemeClr>
              </a:solidFill>
            </a:endParaRPr>
          </a:p>
        </p:txBody>
      </p:sp>
    </p:spTree>
    <p:extLst>
      <p:ext uri="{BB962C8B-B14F-4D97-AF65-F5344CB8AC3E}">
        <p14:creationId xmlns:p14="http://schemas.microsoft.com/office/powerpoint/2010/main" val="2741853182"/>
      </p:ext>
    </p:extLst>
  </p:cSld>
  <p:clrMapOvr>
    <a:masterClrMapping/>
  </p:clrMapOvr>
  <p:transition>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7</a:t>
            </a:r>
            <a:r>
              <a:rPr lang="es-ES" sz="2200" b="1" dirty="0" smtClean="0">
                <a:solidFill>
                  <a:schemeClr val="bg1"/>
                </a:solidFill>
                <a:latin typeface="Arial" pitchFamily="34" charset="0"/>
                <a:cs typeface="Arial" pitchFamily="34" charset="0"/>
              </a:rPr>
              <a:t>. Maven</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9. Ejercicios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489364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457200" indent="-457200">
              <a:spcAft>
                <a:spcPts val="600"/>
              </a:spcAft>
              <a:buFont typeface="+mj-lt"/>
              <a:buAutoNum type="arabicPeriod" startAt="7"/>
            </a:pPr>
            <a:r>
              <a:rPr lang="es-ES" sz="1600" noProof="1" smtClean="0">
                <a:solidFill>
                  <a:schemeClr val="tx1">
                    <a:lumMod val="65000"/>
                    <a:lumOff val="35000"/>
                  </a:schemeClr>
                </a:solidFill>
              </a:rPr>
              <a:t>Crear dos funciones nuevas </a:t>
            </a:r>
            <a:r>
              <a:rPr lang="es-ES" sz="1600" b="1" noProof="1" smtClean="0">
                <a:solidFill>
                  <a:schemeClr val="tx1">
                    <a:lumMod val="65000"/>
                    <a:lumOff val="35000"/>
                  </a:schemeClr>
                </a:solidFill>
              </a:rPr>
              <a:t>toKelvinFromCelcius</a:t>
            </a:r>
            <a:r>
              <a:rPr lang="es-ES" sz="1600" noProof="1" smtClean="0">
                <a:solidFill>
                  <a:schemeClr val="tx1">
                    <a:lumMod val="65000"/>
                    <a:lumOff val="35000"/>
                  </a:schemeClr>
                </a:solidFill>
              </a:rPr>
              <a:t>(double celcius) y </a:t>
            </a:r>
            <a:r>
              <a:rPr lang="es-ES" sz="1600" b="1" u="sng" noProof="1" smtClean="0">
                <a:solidFill>
                  <a:schemeClr val="tx1">
                    <a:lumMod val="65000"/>
                    <a:lumOff val="35000"/>
                  </a:schemeClr>
                </a:solidFill>
              </a:rPr>
              <a:t>toCelciusFromKelvin</a:t>
            </a:r>
            <a:r>
              <a:rPr lang="es-ES" sz="1600" noProof="1" smtClean="0">
                <a:solidFill>
                  <a:schemeClr val="tx1">
                    <a:lumMod val="65000"/>
                    <a:lumOff val="35000"/>
                  </a:schemeClr>
                </a:solidFill>
              </a:rPr>
              <a:t>(double fahreinheit) en la clase </a:t>
            </a:r>
            <a:r>
              <a:rPr lang="es-ES" sz="1600" b="1" noProof="1" smtClean="0">
                <a:solidFill>
                  <a:schemeClr val="tx1">
                    <a:lumMod val="65000"/>
                    <a:lumOff val="35000"/>
                  </a:schemeClr>
                </a:solidFill>
              </a:rPr>
              <a:t>Converter</a:t>
            </a:r>
            <a:r>
              <a:rPr lang="es-ES" sz="1600" noProof="1" smtClean="0">
                <a:solidFill>
                  <a:schemeClr val="tx1">
                    <a:lumMod val="65000"/>
                    <a:lumOff val="35000"/>
                  </a:schemeClr>
                </a:solidFill>
              </a:rPr>
              <a:t> del proyecto Maven creado en el ejercicio 1, que convierta de kelvin a Celcius y viceversa usando las formulas: </a:t>
            </a:r>
            <a:r>
              <a:rPr lang="es-ES" sz="1600" dirty="0" smtClean="0">
                <a:solidFill>
                  <a:schemeClr val="tx1">
                    <a:lumMod val="65000"/>
                    <a:lumOff val="35000"/>
                  </a:schemeClr>
                </a:solidFill>
              </a:rPr>
              <a:t>T(K) = T(°C) + 273.15</a:t>
            </a:r>
            <a:r>
              <a:rPr lang="es-ES" sz="1600" noProof="1" smtClean="0">
                <a:solidFill>
                  <a:schemeClr val="tx1">
                    <a:lumMod val="65000"/>
                    <a:lumOff val="35000"/>
                  </a:schemeClr>
                </a:solidFill>
              </a:rPr>
              <a:t> y </a:t>
            </a:r>
            <a:r>
              <a:rPr lang="es-ES" sz="1600" dirty="0" smtClean="0">
                <a:solidFill>
                  <a:schemeClr val="tx1">
                    <a:lumMod val="65000"/>
                    <a:lumOff val="35000"/>
                  </a:schemeClr>
                </a:solidFill>
              </a:rPr>
              <a:t>T</a:t>
            </a:r>
            <a:r>
              <a:rPr lang="es-ES" sz="1600" dirty="0">
                <a:solidFill>
                  <a:schemeClr val="tx1">
                    <a:lumMod val="65000"/>
                    <a:lumOff val="35000"/>
                  </a:schemeClr>
                </a:solidFill>
              </a:rPr>
              <a:t>(°C) = T(K) - 273.15.</a:t>
            </a:r>
            <a:endParaRPr lang="es-ES" sz="1600" noProof="1">
              <a:solidFill>
                <a:schemeClr val="tx1">
                  <a:lumMod val="65000"/>
                  <a:lumOff val="35000"/>
                </a:schemeClr>
              </a:solidFill>
            </a:endParaRPr>
          </a:p>
          <a:p>
            <a:pPr marL="457200" indent="-457200">
              <a:spcAft>
                <a:spcPts val="600"/>
              </a:spcAft>
              <a:buFont typeface="+mj-lt"/>
              <a:buAutoNum type="arabicPeriod" startAt="7"/>
            </a:pPr>
            <a:r>
              <a:rPr lang="es-ES" sz="1600" noProof="1" smtClean="0">
                <a:solidFill>
                  <a:schemeClr val="tx1">
                    <a:lumMod val="65000"/>
                    <a:lumOff val="35000"/>
                  </a:schemeClr>
                </a:solidFill>
              </a:rPr>
              <a:t>Modificar la version del proyecto aumentando en 1 la version actual que esta en desarrollo.</a:t>
            </a:r>
          </a:p>
          <a:p>
            <a:pPr marL="457200" indent="-457200">
              <a:spcAft>
                <a:spcPts val="600"/>
              </a:spcAft>
              <a:buFont typeface="+mj-lt"/>
              <a:buAutoNum type="arabicPeriod" startAt="7"/>
            </a:pPr>
            <a:r>
              <a:rPr lang="es-ES" sz="1600" dirty="0" smtClean="0">
                <a:solidFill>
                  <a:schemeClr val="tx1">
                    <a:lumMod val="65000"/>
                    <a:lumOff val="35000"/>
                  </a:schemeClr>
                </a:solidFill>
              </a:rPr>
              <a:t>Generar </a:t>
            </a:r>
            <a:r>
              <a:rPr lang="es-ES" sz="1600" dirty="0">
                <a:solidFill>
                  <a:schemeClr val="tx1">
                    <a:lumMod val="65000"/>
                    <a:lumOff val="35000"/>
                  </a:schemeClr>
                </a:solidFill>
              </a:rPr>
              <a:t>el artefacto de </a:t>
            </a:r>
            <a:r>
              <a:rPr lang="es-ES" sz="1600" dirty="0" smtClean="0">
                <a:solidFill>
                  <a:schemeClr val="tx1">
                    <a:lumMod val="65000"/>
                    <a:lumOff val="35000"/>
                  </a:schemeClr>
                </a:solidFill>
              </a:rPr>
              <a:t>salida usando la nueva version definida.</a:t>
            </a:r>
          </a:p>
          <a:p>
            <a:pPr marL="457200" indent="-457200">
              <a:spcAft>
                <a:spcPts val="600"/>
              </a:spcAft>
              <a:buFont typeface="+mj-lt"/>
              <a:buAutoNum type="arabicPeriod" startAt="7"/>
            </a:pPr>
            <a:r>
              <a:rPr lang="es-ES" sz="1600" dirty="0" smtClean="0">
                <a:solidFill>
                  <a:schemeClr val="tx1">
                    <a:lumMod val="65000"/>
                    <a:lumOff val="35000"/>
                  </a:schemeClr>
                </a:solidFill>
              </a:rPr>
              <a:t>Modifica la clase de </a:t>
            </a:r>
            <a:r>
              <a:rPr lang="es-ES" sz="1600" dirty="0">
                <a:solidFill>
                  <a:schemeClr val="tx1">
                    <a:lumMod val="65000"/>
                    <a:lumOff val="35000"/>
                  </a:schemeClr>
                </a:solidFill>
              </a:rPr>
              <a:t>test </a:t>
            </a:r>
            <a:r>
              <a:rPr lang="es-ES" sz="1600" dirty="0" smtClean="0">
                <a:solidFill>
                  <a:schemeClr val="tx1">
                    <a:lumMod val="65000"/>
                    <a:lumOff val="35000"/>
                  </a:schemeClr>
                </a:solidFill>
              </a:rPr>
              <a:t>para que pruebe las dos funciones nuevas y lanzarlos.</a:t>
            </a:r>
          </a:p>
          <a:p>
            <a:pPr marL="457200" indent="-457200">
              <a:spcAft>
                <a:spcPts val="600"/>
              </a:spcAft>
              <a:buFont typeface="+mj-lt"/>
              <a:buAutoNum type="arabicPeriod" startAt="7"/>
            </a:pPr>
            <a:r>
              <a:rPr lang="es-ES" sz="1600" dirty="0">
                <a:solidFill>
                  <a:schemeClr val="tx1">
                    <a:lumMod val="65000"/>
                    <a:lumOff val="35000"/>
                  </a:schemeClr>
                </a:solidFill>
              </a:rPr>
              <a:t>Instalar el proyecto con la clase </a:t>
            </a:r>
            <a:r>
              <a:rPr lang="es-ES" sz="1600" b="1" dirty="0" smtClean="0">
                <a:solidFill>
                  <a:schemeClr val="tx1">
                    <a:lumMod val="65000"/>
                    <a:lumOff val="35000"/>
                  </a:schemeClr>
                </a:solidFill>
              </a:rPr>
              <a:t>Converter</a:t>
            </a:r>
            <a:r>
              <a:rPr lang="es-ES" sz="1600" dirty="0" smtClean="0">
                <a:solidFill>
                  <a:schemeClr val="tx1">
                    <a:lumMod val="65000"/>
                    <a:lumOff val="35000"/>
                  </a:schemeClr>
                </a:solidFill>
              </a:rPr>
              <a:t> en </a:t>
            </a:r>
            <a:r>
              <a:rPr lang="es-ES" sz="1600" dirty="0">
                <a:solidFill>
                  <a:schemeClr val="tx1">
                    <a:lumMod val="65000"/>
                    <a:lumOff val="35000"/>
                  </a:schemeClr>
                </a:solidFill>
              </a:rPr>
              <a:t>el repositorio </a:t>
            </a:r>
            <a:r>
              <a:rPr lang="es-ES" sz="1600" dirty="0" smtClean="0">
                <a:solidFill>
                  <a:schemeClr val="tx1">
                    <a:lumMod val="65000"/>
                    <a:lumOff val="35000"/>
                  </a:schemeClr>
                </a:solidFill>
              </a:rPr>
              <a:t>local. Ahora deben aparecer las dos versiones.</a:t>
            </a:r>
          </a:p>
          <a:p>
            <a:pPr marL="457200" indent="-457200">
              <a:spcAft>
                <a:spcPts val="600"/>
              </a:spcAft>
              <a:buFont typeface="+mj-lt"/>
              <a:buAutoNum type="arabicPeriod" startAt="7"/>
            </a:pPr>
            <a:r>
              <a:rPr lang="es-ES" sz="1600" dirty="0" smtClean="0">
                <a:solidFill>
                  <a:schemeClr val="tx1">
                    <a:lumMod val="65000"/>
                    <a:lumOff val="35000"/>
                  </a:schemeClr>
                </a:solidFill>
              </a:rPr>
              <a:t>En el proyecto Tiempo agregar un nuevo caso que imprima por consola:</a:t>
            </a:r>
            <a:endParaRPr lang="en-US" sz="1600" dirty="0" smtClean="0">
              <a:solidFill>
                <a:schemeClr val="tx1">
                  <a:lumMod val="65000"/>
                  <a:lumOff val="35000"/>
                </a:schemeClr>
              </a:solidFill>
            </a:endParaRPr>
          </a:p>
          <a:p>
            <a:pPr marL="800100" lvl="1" indent="-342900">
              <a:spcAft>
                <a:spcPts val="600"/>
              </a:spcAft>
              <a:buFont typeface="Arial" panose="020B0604020202020204" pitchFamily="34" charset="0"/>
              <a:buChar char="•"/>
            </a:pPr>
            <a:r>
              <a:rPr lang="en-US" sz="1600" b="1" noProof="1" smtClean="0">
                <a:solidFill>
                  <a:schemeClr val="tx1">
                    <a:lumMod val="65000"/>
                    <a:lumOff val="35000"/>
                  </a:schemeClr>
                </a:solidFill>
                <a:latin typeface="Arial" panose="020B0604020202020204" pitchFamily="34" charset="0"/>
                <a:cs typeface="Arial" panose="020B0604020202020204" pitchFamily="34" charset="0"/>
              </a:rPr>
              <a:t>displayTemperatur</a:t>
            </a:r>
            <a:r>
              <a:rPr lang="en-US" sz="1600" noProof="1" smtClean="0">
                <a:solidFill>
                  <a:schemeClr val="tx1">
                    <a:lumMod val="65000"/>
                    <a:lumOff val="35000"/>
                  </a:schemeClr>
                </a:solidFill>
                <a:latin typeface="Arial" panose="020B0604020202020204" pitchFamily="34" charset="0"/>
                <a:cs typeface="Arial" panose="020B0604020202020204" pitchFamily="34" charset="0"/>
              </a:rPr>
              <a:t>a(Unidad.Kelvin, Unidad Celcius, 300) -&gt; La temper</a:t>
            </a:r>
            <a:r>
              <a:rPr lang="en-US" sz="1600" noProof="1">
                <a:solidFill>
                  <a:schemeClr val="tx1">
                    <a:lumMod val="65000"/>
                    <a:lumOff val="35000"/>
                  </a:schemeClr>
                </a:solidFill>
                <a:latin typeface="Arial" pitchFamily="34" charset="0"/>
                <a:cs typeface="Arial" pitchFamily="34" charset="0"/>
              </a:rPr>
              <a:t>atura es </a:t>
            </a:r>
            <a:r>
              <a:rPr lang="es-ES" sz="1600" dirty="0">
                <a:solidFill>
                  <a:schemeClr val="tx1">
                    <a:lumMod val="65000"/>
                    <a:lumOff val="35000"/>
                  </a:schemeClr>
                </a:solidFill>
                <a:latin typeface="Arial" pitchFamily="34" charset="0"/>
                <a:cs typeface="Arial" pitchFamily="34" charset="0"/>
              </a:rPr>
              <a:t>26.85 °C</a:t>
            </a:r>
            <a:r>
              <a:rPr lang="es-ES" sz="1600" noProof="1">
                <a:solidFill>
                  <a:schemeClr val="tx1">
                    <a:lumMod val="65000"/>
                    <a:lumOff val="35000"/>
                  </a:schemeClr>
                </a:solidFill>
                <a:latin typeface="Arial" pitchFamily="34" charset="0"/>
                <a:cs typeface="Arial" pitchFamily="34" charset="0"/>
              </a:rPr>
              <a:t>.</a:t>
            </a:r>
          </a:p>
          <a:p>
            <a:pPr marL="800100" lvl="1" indent="-342900">
              <a:spcAft>
                <a:spcPts val="600"/>
              </a:spcAft>
              <a:buFont typeface="Arial" panose="020B0604020202020204" pitchFamily="34" charset="0"/>
              <a:buChar char="•"/>
            </a:pPr>
            <a:r>
              <a:rPr lang="en-US" sz="1600" b="1" noProof="1" smtClean="0">
                <a:solidFill>
                  <a:schemeClr val="tx1">
                    <a:lumMod val="65000"/>
                    <a:lumOff val="35000"/>
                  </a:schemeClr>
                </a:solidFill>
                <a:latin typeface="Arial" panose="020B0604020202020204" pitchFamily="34" charset="0"/>
                <a:cs typeface="Arial" panose="020B0604020202020204" pitchFamily="34" charset="0"/>
              </a:rPr>
              <a:t>displayTemperatur</a:t>
            </a:r>
            <a:r>
              <a:rPr lang="en-US" sz="1600" noProof="1" smtClean="0">
                <a:solidFill>
                  <a:schemeClr val="tx1">
                    <a:lumMod val="65000"/>
                    <a:lumOff val="35000"/>
                  </a:schemeClr>
                </a:solidFill>
                <a:latin typeface="Arial" panose="020B0604020202020204" pitchFamily="34" charset="0"/>
                <a:cs typeface="Arial" panose="020B0604020202020204" pitchFamily="34" charset="0"/>
              </a:rPr>
              <a:t>a(Unidad </a:t>
            </a:r>
            <a:r>
              <a:rPr lang="en-US" sz="1600" noProof="1">
                <a:solidFill>
                  <a:schemeClr val="tx1">
                    <a:lumMod val="65000"/>
                    <a:lumOff val="35000"/>
                  </a:schemeClr>
                </a:solidFill>
                <a:latin typeface="Arial" panose="020B0604020202020204" pitchFamily="34" charset="0"/>
                <a:cs typeface="Arial" panose="020B0604020202020204" pitchFamily="34" charset="0"/>
              </a:rPr>
              <a:t>Celcius, </a:t>
            </a:r>
            <a:r>
              <a:rPr lang="en-US" sz="1600" noProof="1" smtClean="0">
                <a:solidFill>
                  <a:schemeClr val="tx1">
                    <a:lumMod val="65000"/>
                    <a:lumOff val="35000"/>
                  </a:schemeClr>
                </a:solidFill>
                <a:latin typeface="Arial" panose="020B0604020202020204" pitchFamily="34" charset="0"/>
                <a:cs typeface="Arial" panose="020B0604020202020204" pitchFamily="34" charset="0"/>
              </a:rPr>
              <a:t>Unidad.Kelvin, 60) -&gt; La temperatura es </a:t>
            </a:r>
            <a:r>
              <a:rPr lang="es-ES" sz="1600" dirty="0">
                <a:solidFill>
                  <a:schemeClr val="tx1">
                    <a:lumMod val="65000"/>
                    <a:lumOff val="35000"/>
                  </a:schemeClr>
                </a:solidFill>
                <a:latin typeface="Arial" panose="020B0604020202020204" pitchFamily="34" charset="0"/>
                <a:cs typeface="Arial" panose="020B0604020202020204" pitchFamily="34" charset="0"/>
              </a:rPr>
              <a:t>333.15 K</a:t>
            </a:r>
            <a:r>
              <a:rPr lang="es-ES" sz="1600" noProof="1">
                <a:solidFill>
                  <a:schemeClr val="tx1">
                    <a:lumMod val="65000"/>
                    <a:lumOff val="35000"/>
                  </a:schemeClr>
                </a:solidFill>
                <a:latin typeface="Arial" panose="020B0604020202020204" pitchFamily="34" charset="0"/>
                <a:cs typeface="Arial" panose="020B0604020202020204" pitchFamily="34" charset="0"/>
              </a:rPr>
              <a:t>.</a:t>
            </a:r>
          </a:p>
          <a:p>
            <a:pPr>
              <a:spcAft>
                <a:spcPts val="600"/>
              </a:spcAft>
            </a:pPr>
            <a:r>
              <a:rPr lang="en-US" sz="1600" noProof="1" smtClean="0">
                <a:solidFill>
                  <a:schemeClr val="tx1">
                    <a:lumMod val="65000"/>
                    <a:lumOff val="35000"/>
                  </a:schemeClr>
                </a:solidFill>
              </a:rPr>
              <a:t>Usar la libreria </a:t>
            </a:r>
            <a:r>
              <a:rPr lang="en-US" sz="1600" b="1" noProof="1" smtClean="0">
                <a:solidFill>
                  <a:schemeClr val="tx1">
                    <a:lumMod val="65000"/>
                    <a:lumOff val="35000"/>
                  </a:schemeClr>
                </a:solidFill>
              </a:rPr>
              <a:t>converter</a:t>
            </a:r>
            <a:r>
              <a:rPr lang="en-US" sz="1600" noProof="1" smtClean="0">
                <a:solidFill>
                  <a:schemeClr val="tx1">
                    <a:lumMod val="65000"/>
                    <a:lumOff val="35000"/>
                  </a:schemeClr>
                </a:solidFill>
              </a:rPr>
              <a:t> definida en el punto 1 para hacer la conversion antes de imprimir el mensaje final.</a:t>
            </a:r>
            <a:endParaRPr lang="es-ES" sz="1600" noProof="1">
              <a:solidFill>
                <a:schemeClr val="tx1">
                  <a:lumMod val="65000"/>
                  <a:lumOff val="35000"/>
                </a:schemeClr>
              </a:solidFill>
            </a:endParaRPr>
          </a:p>
        </p:txBody>
      </p:sp>
    </p:spTree>
    <p:extLst>
      <p:ext uri="{BB962C8B-B14F-4D97-AF65-F5344CB8AC3E}">
        <p14:creationId xmlns:p14="http://schemas.microsoft.com/office/powerpoint/2010/main" val="2754916214"/>
      </p:ext>
    </p:extLst>
  </p:cSld>
  <p:clrMapOvr>
    <a:masterClrMapping/>
  </p:clrMapOvr>
  <p:transition>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smtClean="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124</a:t>
            </a:fld>
            <a:endParaRPr lang="es-ES" dirty="0"/>
          </a:p>
        </p:txBody>
      </p:sp>
      <p:sp>
        <p:nvSpPr>
          <p:cNvPr id="5" name="2 Marcador de contenido"/>
          <p:cNvSpPr txBox="1">
            <a:spLocks/>
          </p:cNvSpPr>
          <p:nvPr/>
        </p:nvSpPr>
        <p:spPr>
          <a:xfrm>
            <a:off x="2987823" y="3933056"/>
            <a:ext cx="5616624" cy="1800200"/>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355600" lvl="1" indent="0">
              <a:buNone/>
            </a:pPr>
            <a:r>
              <a:rPr lang="es-ES" b="1" dirty="0" smtClean="0"/>
              <a:t>8.1 ¿Qué </a:t>
            </a:r>
            <a:r>
              <a:rPr lang="es-ES" b="1" dirty="0"/>
              <a:t>es Log4J?</a:t>
            </a:r>
          </a:p>
          <a:p>
            <a:pPr marL="355600" lvl="1" indent="0">
              <a:buNone/>
            </a:pPr>
            <a:r>
              <a:rPr lang="es-ES" b="1" dirty="0" smtClean="0"/>
              <a:t>8.2 Definición </a:t>
            </a:r>
            <a:r>
              <a:rPr lang="es-ES" b="1" dirty="0"/>
              <a:t>del Logger</a:t>
            </a:r>
          </a:p>
          <a:p>
            <a:pPr marL="355600" lvl="1" indent="0">
              <a:buNone/>
            </a:pPr>
            <a:r>
              <a:rPr lang="es-ES" b="1" dirty="0" smtClean="0"/>
              <a:t>8.3 Niveles </a:t>
            </a:r>
            <a:r>
              <a:rPr lang="es-ES" b="1" dirty="0"/>
              <a:t>de Log o Traza</a:t>
            </a:r>
          </a:p>
          <a:p>
            <a:pPr marL="355600" lvl="1" indent="0">
              <a:buNone/>
            </a:pPr>
            <a:r>
              <a:rPr lang="es-ES" b="1" dirty="0" smtClean="0"/>
              <a:t>8.4 Obtener </a:t>
            </a:r>
            <a:r>
              <a:rPr lang="es-ES" b="1" dirty="0"/>
              <a:t>Loggers</a:t>
            </a:r>
          </a:p>
          <a:p>
            <a:pPr marL="355600" lvl="1" indent="0">
              <a:buNone/>
            </a:pPr>
            <a:r>
              <a:rPr lang="es-ES" b="1" dirty="0" smtClean="0"/>
              <a:t>8.5 Fichero </a:t>
            </a:r>
            <a:r>
              <a:rPr lang="es-ES" b="1" dirty="0"/>
              <a:t>de configuración</a:t>
            </a:r>
          </a:p>
          <a:p>
            <a:pPr marL="355600" lvl="1" indent="0">
              <a:buNone/>
            </a:pPr>
            <a:r>
              <a:rPr lang="es-ES" b="1" dirty="0" smtClean="0"/>
              <a:t>8.6 Appenders</a:t>
            </a:r>
            <a:endParaRPr lang="es-ES" b="1" dirty="0"/>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8</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smtClean="0">
                <a:solidFill>
                  <a:srgbClr val="9AAE04"/>
                </a:solidFill>
                <a:latin typeface="Arial" pitchFamily="34" charset="0"/>
                <a:ea typeface="+mj-ea"/>
                <a:cs typeface="Arial" pitchFamily="34" charset="0"/>
              </a:rPr>
              <a:t>Log4J</a:t>
            </a:r>
            <a:endParaRPr lang="es-ES" dirty="0"/>
          </a:p>
        </p:txBody>
      </p:sp>
    </p:spTree>
    <p:extLst>
      <p:ext uri="{BB962C8B-B14F-4D97-AF65-F5344CB8AC3E}">
        <p14:creationId xmlns:p14="http://schemas.microsoft.com/office/powerpoint/2010/main" val="281771394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1. ¿</a:t>
            </a:r>
            <a:r>
              <a:rPr lang="en-US" dirty="0" err="1">
                <a:solidFill>
                  <a:schemeClr val="bg1"/>
                </a:solidFill>
                <a:latin typeface="Arial" pitchFamily="34" charset="0"/>
                <a:cs typeface="Arial" pitchFamily="34" charset="0"/>
              </a:rPr>
              <a:t>Qué</a:t>
            </a:r>
            <a:r>
              <a:rPr lang="en-US" dirty="0">
                <a:solidFill>
                  <a:schemeClr val="bg1"/>
                </a:solidFill>
                <a:latin typeface="Arial" pitchFamily="34" charset="0"/>
                <a:cs typeface="Arial" pitchFamily="34" charset="0"/>
              </a:rPr>
              <a:t> </a:t>
            </a:r>
            <a:r>
              <a:rPr lang="en-US" dirty="0" err="1">
                <a:solidFill>
                  <a:schemeClr val="bg1"/>
                </a:solidFill>
                <a:latin typeface="Arial" pitchFamily="34" charset="0"/>
                <a:cs typeface="Arial" pitchFamily="34" charset="0"/>
              </a:rPr>
              <a:t>es</a:t>
            </a:r>
            <a:r>
              <a:rPr lang="en-US" dirty="0">
                <a:solidFill>
                  <a:schemeClr val="bg1"/>
                </a:solidFill>
                <a:latin typeface="Arial" pitchFamily="34" charset="0"/>
                <a:cs typeface="Arial" pitchFamily="34" charset="0"/>
              </a:rPr>
              <a:t> Log4J?</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5016758"/>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600"/>
              </a:spcAft>
              <a:buFont typeface="Arial" panose="020B0604020202020204" pitchFamily="34" charset="0"/>
              <a:buChar char="•"/>
            </a:pPr>
            <a:r>
              <a:rPr lang="es-ES" sz="2000" dirty="0">
                <a:solidFill>
                  <a:schemeClr val="tx1">
                    <a:lumMod val="65000"/>
                    <a:lumOff val="35000"/>
                  </a:schemeClr>
                </a:solidFill>
              </a:rPr>
              <a:t>Log4j es una librería adicional de java que permite a nuestra aplicación mostrar mensajes de información de lo que está sucediendo en ella, lo que habitualmente se conoce como un </a:t>
            </a:r>
            <a:r>
              <a:rPr lang="es-ES" sz="2000" b="1" dirty="0">
                <a:solidFill>
                  <a:schemeClr val="tx1">
                    <a:lumMod val="65000"/>
                    <a:lumOff val="35000"/>
                  </a:schemeClr>
                </a:solidFill>
              </a:rPr>
              <a:t>log</a:t>
            </a:r>
            <a:r>
              <a:rPr lang="es-ES" sz="2000" dirty="0">
                <a:solidFill>
                  <a:schemeClr val="tx1">
                    <a:lumMod val="65000"/>
                    <a:lumOff val="35000"/>
                  </a:schemeClr>
                </a:solidFill>
              </a:rPr>
              <a:t>. </a:t>
            </a:r>
            <a:endParaRPr lang="es-ES" sz="2000" dirty="0" smtClean="0">
              <a:solidFill>
                <a:schemeClr val="tx1">
                  <a:lumMod val="65000"/>
                  <a:lumOff val="35000"/>
                </a:schemeClr>
              </a:solidFill>
            </a:endParaRPr>
          </a:p>
          <a:p>
            <a:pPr marL="342900" indent="-342900">
              <a:spcAft>
                <a:spcPts val="600"/>
              </a:spcAft>
              <a:buFont typeface="Arial" panose="020B0604020202020204" pitchFamily="34" charset="0"/>
              <a:buChar char="•"/>
            </a:pPr>
            <a:r>
              <a:rPr lang="es-ES" sz="2000" dirty="0" smtClean="0">
                <a:solidFill>
                  <a:schemeClr val="tx1">
                    <a:lumMod val="65000"/>
                    <a:lumOff val="35000"/>
                  </a:schemeClr>
                </a:solidFill>
              </a:rPr>
              <a:t>Tiene </a:t>
            </a:r>
            <a:r>
              <a:rPr lang="es-ES" sz="2000" dirty="0">
                <a:solidFill>
                  <a:schemeClr val="tx1">
                    <a:lumMod val="65000"/>
                    <a:lumOff val="35000"/>
                  </a:schemeClr>
                </a:solidFill>
              </a:rPr>
              <a:t>la ventaja de ser dinámico y, por tanto, configurable</a:t>
            </a:r>
            <a:r>
              <a:rPr lang="es-ES" sz="2000" dirty="0" smtClean="0">
                <a:solidFill>
                  <a:schemeClr val="tx1">
                    <a:lumMod val="65000"/>
                    <a:lumOff val="35000"/>
                  </a:schemeClr>
                </a:solidFill>
              </a:rPr>
              <a:t>.</a:t>
            </a:r>
          </a:p>
          <a:p>
            <a:pPr marL="342900" indent="-342900">
              <a:spcAft>
                <a:spcPts val="600"/>
              </a:spcAft>
              <a:buFont typeface="Arial" panose="020B0604020202020204" pitchFamily="34" charset="0"/>
              <a:buChar char="•"/>
            </a:pPr>
            <a:r>
              <a:rPr lang="es-ES" sz="2000" dirty="0">
                <a:solidFill>
                  <a:schemeClr val="tx1">
                    <a:lumMod val="65000"/>
                    <a:lumOff val="35000"/>
                  </a:schemeClr>
                </a:solidFill>
              </a:rPr>
              <a:t>Esta librería fue creada por Apache, y podemos descargarla desde </a:t>
            </a:r>
            <a:r>
              <a:rPr lang="es-ES" sz="2000" dirty="0" smtClean="0">
                <a:solidFill>
                  <a:schemeClr val="tx1">
                    <a:lumMod val="65000"/>
                    <a:lumOff val="35000"/>
                  </a:schemeClr>
                </a:solidFill>
                <a:hlinkClick r:id="rId3" tooltip="Download Apache log4j 1.2.17"/>
              </a:rPr>
              <a:t>http://logging.apache.org/log4j/1.2/download.html</a:t>
            </a:r>
            <a:r>
              <a:rPr lang="es-ES" sz="2000" dirty="0">
                <a:solidFill>
                  <a:schemeClr val="tx1">
                    <a:lumMod val="65000"/>
                    <a:lumOff val="35000"/>
                  </a:schemeClr>
                </a:solidFill>
              </a:rPr>
              <a:t> </a:t>
            </a:r>
            <a:r>
              <a:rPr lang="es-ES" sz="2000" dirty="0" smtClean="0">
                <a:solidFill>
                  <a:schemeClr val="tx1">
                    <a:lumMod val="65000"/>
                    <a:lumOff val="35000"/>
                  </a:schemeClr>
                </a:solidFill>
              </a:rPr>
              <a:t>o importarla como dependencia de un proyecto </a:t>
            </a:r>
            <a:r>
              <a:rPr lang="es-ES" sz="2000" dirty="0">
                <a:solidFill>
                  <a:schemeClr val="tx1">
                    <a:lumMod val="65000"/>
                    <a:lumOff val="35000"/>
                  </a:schemeClr>
                </a:solidFill>
              </a:rPr>
              <a:t>M</a:t>
            </a:r>
            <a:r>
              <a:rPr lang="es-ES" sz="2000" dirty="0" smtClean="0">
                <a:solidFill>
                  <a:schemeClr val="tx1">
                    <a:lumMod val="65000"/>
                    <a:lumOff val="35000"/>
                  </a:schemeClr>
                </a:solidFill>
              </a:rPr>
              <a:t>aven:</a:t>
            </a:r>
          </a:p>
          <a:p>
            <a:pPr lvl="2">
              <a:spcAft>
                <a:spcPts val="600"/>
              </a:spcAft>
            </a:pPr>
            <a:r>
              <a:rPr lang="es-ES" sz="2400" b="1" noProof="1" smtClean="0">
                <a:solidFill>
                  <a:schemeClr val="tx1">
                    <a:lumMod val="65000"/>
                    <a:lumOff val="35000"/>
                  </a:schemeClr>
                </a:solidFill>
              </a:rPr>
              <a:t>&lt;</a:t>
            </a:r>
            <a:r>
              <a:rPr lang="es-ES" sz="2400" b="1" noProof="1">
                <a:solidFill>
                  <a:schemeClr val="tx1">
                    <a:lumMod val="65000"/>
                    <a:lumOff val="35000"/>
                  </a:schemeClr>
                </a:solidFill>
              </a:rPr>
              <a:t>dependency&gt;</a:t>
            </a:r>
          </a:p>
          <a:p>
            <a:pPr lvl="2">
              <a:spcAft>
                <a:spcPts val="600"/>
              </a:spcAft>
            </a:pPr>
            <a:r>
              <a:rPr lang="es-ES" sz="2400" b="1" noProof="1">
                <a:solidFill>
                  <a:schemeClr val="tx1">
                    <a:lumMod val="65000"/>
                    <a:lumOff val="35000"/>
                  </a:schemeClr>
                </a:solidFill>
              </a:rPr>
              <a:t>    &lt;groupId&gt;</a:t>
            </a:r>
            <a:r>
              <a:rPr lang="es-ES" sz="2400" b="1" noProof="1">
                <a:solidFill>
                  <a:srgbClr val="FF0000"/>
                </a:solidFill>
              </a:rPr>
              <a:t>log4j</a:t>
            </a:r>
            <a:r>
              <a:rPr lang="es-ES" sz="2400" b="1" noProof="1">
                <a:solidFill>
                  <a:schemeClr val="tx1">
                    <a:lumMod val="65000"/>
                    <a:lumOff val="35000"/>
                  </a:schemeClr>
                </a:solidFill>
              </a:rPr>
              <a:t>&lt;/groupId&gt;</a:t>
            </a:r>
          </a:p>
          <a:p>
            <a:pPr lvl="2">
              <a:spcAft>
                <a:spcPts val="600"/>
              </a:spcAft>
            </a:pPr>
            <a:r>
              <a:rPr lang="es-ES" sz="2400" b="1" noProof="1">
                <a:solidFill>
                  <a:schemeClr val="tx1">
                    <a:lumMod val="65000"/>
                    <a:lumOff val="35000"/>
                  </a:schemeClr>
                </a:solidFill>
              </a:rPr>
              <a:t>    &lt;artifactId&gt;</a:t>
            </a:r>
            <a:r>
              <a:rPr lang="es-ES" sz="2400" b="1" noProof="1">
                <a:solidFill>
                  <a:srgbClr val="FF0000"/>
                </a:solidFill>
              </a:rPr>
              <a:t>log4j</a:t>
            </a:r>
            <a:r>
              <a:rPr lang="es-ES" sz="2400" b="1" noProof="1">
                <a:solidFill>
                  <a:schemeClr val="tx1">
                    <a:lumMod val="65000"/>
                    <a:lumOff val="35000"/>
                  </a:schemeClr>
                </a:solidFill>
              </a:rPr>
              <a:t>&lt;/artifactId&gt;</a:t>
            </a:r>
          </a:p>
          <a:p>
            <a:pPr lvl="2">
              <a:spcAft>
                <a:spcPts val="600"/>
              </a:spcAft>
            </a:pPr>
            <a:r>
              <a:rPr lang="es-ES" sz="2400" b="1" noProof="1">
                <a:solidFill>
                  <a:schemeClr val="tx1">
                    <a:lumMod val="65000"/>
                    <a:lumOff val="35000"/>
                  </a:schemeClr>
                </a:solidFill>
              </a:rPr>
              <a:t>    &lt;version&gt;1.2.16&lt;/version&gt;</a:t>
            </a:r>
          </a:p>
          <a:p>
            <a:pPr lvl="2">
              <a:spcAft>
                <a:spcPts val="600"/>
              </a:spcAft>
            </a:pPr>
            <a:r>
              <a:rPr lang="es-ES" sz="2400" b="1" noProof="1">
                <a:solidFill>
                  <a:schemeClr val="tx1">
                    <a:lumMod val="65000"/>
                    <a:lumOff val="35000"/>
                  </a:schemeClr>
                </a:solidFill>
              </a:rPr>
              <a:t>&lt;/dependency</a:t>
            </a:r>
            <a:r>
              <a:rPr lang="es-ES" sz="2400" noProof="1">
                <a:solidFill>
                  <a:schemeClr val="tx1">
                    <a:lumMod val="65000"/>
                    <a:lumOff val="35000"/>
                  </a:schemeClr>
                </a:solidFill>
              </a:rPr>
              <a:t>&gt;</a:t>
            </a:r>
          </a:p>
          <a:p>
            <a:pPr>
              <a:spcAft>
                <a:spcPts val="600"/>
              </a:spcAft>
            </a:pPr>
            <a:endParaRPr lang="es-ES" sz="2000" noProof="1">
              <a:solidFill>
                <a:schemeClr val="tx1">
                  <a:lumMod val="65000"/>
                  <a:lumOff val="35000"/>
                </a:schemeClr>
              </a:solidFill>
            </a:endParaRPr>
          </a:p>
        </p:txBody>
      </p:sp>
    </p:spTree>
    <p:extLst>
      <p:ext uri="{BB962C8B-B14F-4D97-AF65-F5344CB8AC3E}">
        <p14:creationId xmlns:p14="http://schemas.microsoft.com/office/powerpoint/2010/main" val="1991333011"/>
      </p:ext>
    </p:extLst>
  </p:cSld>
  <p:clrMapOvr>
    <a:masterClrMapping/>
  </p:clrMapOvr>
  <p:transition>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2. Definición del Logger</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332398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600"/>
              </a:spcAft>
            </a:pPr>
            <a:r>
              <a:rPr lang="es-ES" sz="2000" dirty="0" smtClean="0">
                <a:solidFill>
                  <a:schemeClr val="tx1">
                    <a:lumMod val="65000"/>
                    <a:lumOff val="35000"/>
                  </a:schemeClr>
                </a:solidFill>
              </a:rPr>
              <a:t>Una de las ventajas de </a:t>
            </a:r>
            <a:r>
              <a:rPr lang="es-ES" sz="2000" b="1" dirty="0" smtClean="0">
                <a:solidFill>
                  <a:schemeClr val="tx1">
                    <a:lumMod val="65000"/>
                    <a:lumOff val="35000"/>
                  </a:schemeClr>
                </a:solidFill>
              </a:rPr>
              <a:t>Log4j</a:t>
            </a:r>
            <a:r>
              <a:rPr lang="es-ES" sz="2000" dirty="0" smtClean="0">
                <a:solidFill>
                  <a:schemeClr val="tx1">
                    <a:lumMod val="65000"/>
                    <a:lumOff val="35000"/>
                  </a:schemeClr>
                </a:solidFill>
              </a:rPr>
              <a:t> es que es </a:t>
            </a:r>
            <a:r>
              <a:rPr lang="es-ES" sz="2000" b="1" i="1" dirty="0" smtClean="0">
                <a:solidFill>
                  <a:schemeClr val="tx1">
                    <a:lumMod val="65000"/>
                    <a:lumOff val="35000"/>
                  </a:schemeClr>
                </a:solidFill>
              </a:rPr>
              <a:t>configurable</a:t>
            </a:r>
            <a:r>
              <a:rPr lang="es-ES" sz="2000" dirty="0" smtClean="0">
                <a:solidFill>
                  <a:schemeClr val="tx1">
                    <a:lumMod val="65000"/>
                    <a:lumOff val="35000"/>
                  </a:schemeClr>
                </a:solidFill>
              </a:rPr>
              <a:t> </a:t>
            </a:r>
            <a:r>
              <a:rPr lang="es-ES" sz="2000" dirty="0">
                <a:solidFill>
                  <a:schemeClr val="tx1">
                    <a:lumMod val="65000"/>
                    <a:lumOff val="35000"/>
                  </a:schemeClr>
                </a:solidFill>
              </a:rPr>
              <a:t>a través de un </a:t>
            </a:r>
            <a:r>
              <a:rPr lang="es-ES" sz="2000" dirty="0" smtClean="0">
                <a:solidFill>
                  <a:schemeClr val="tx1">
                    <a:lumMod val="65000"/>
                    <a:lumOff val="35000"/>
                  </a:schemeClr>
                </a:solidFill>
              </a:rPr>
              <a:t>fichero. Que puede ser </a:t>
            </a:r>
            <a:r>
              <a:rPr lang="es-ES" sz="2000" b="1" dirty="0" smtClean="0">
                <a:solidFill>
                  <a:schemeClr val="tx1">
                    <a:lumMod val="65000"/>
                    <a:lumOff val="35000"/>
                  </a:schemeClr>
                </a:solidFill>
              </a:rPr>
              <a:t>log4j.properties</a:t>
            </a:r>
            <a:r>
              <a:rPr lang="es-ES" sz="2000" dirty="0" smtClean="0">
                <a:solidFill>
                  <a:schemeClr val="tx1">
                    <a:lumMod val="65000"/>
                    <a:lumOff val="35000"/>
                  </a:schemeClr>
                </a:solidFill>
              </a:rPr>
              <a:t> o </a:t>
            </a:r>
            <a:r>
              <a:rPr lang="es-ES" sz="2000" b="1" dirty="0" smtClean="0">
                <a:solidFill>
                  <a:schemeClr val="tx1">
                    <a:lumMod val="65000"/>
                    <a:lumOff val="35000"/>
                  </a:schemeClr>
                </a:solidFill>
              </a:rPr>
              <a:t>log4j.xml</a:t>
            </a:r>
            <a:r>
              <a:rPr lang="es-ES" sz="2000" dirty="0" smtClean="0">
                <a:solidFill>
                  <a:schemeClr val="tx1">
                    <a:lumMod val="65000"/>
                    <a:lumOff val="35000"/>
                  </a:schemeClr>
                </a:solidFill>
              </a:rPr>
              <a:t>. Este fichero debe estar presente en la carpeta </a:t>
            </a:r>
            <a:r>
              <a:rPr lang="es-ES" sz="2000" b="1" i="1" dirty="0" smtClean="0">
                <a:solidFill>
                  <a:schemeClr val="tx1">
                    <a:lumMod val="65000"/>
                    <a:lumOff val="35000"/>
                  </a:schemeClr>
                </a:solidFill>
              </a:rPr>
              <a:t>resources</a:t>
            </a:r>
            <a:r>
              <a:rPr lang="es-ES" sz="2000" dirty="0" smtClean="0">
                <a:solidFill>
                  <a:schemeClr val="tx1">
                    <a:lumMod val="65000"/>
                    <a:lumOff val="35000"/>
                  </a:schemeClr>
                </a:solidFill>
              </a:rPr>
              <a:t> (</a:t>
            </a:r>
            <a:r>
              <a:rPr lang="es-ES" sz="2000" i="1" dirty="0" smtClean="0">
                <a:solidFill>
                  <a:schemeClr val="tx1">
                    <a:lumMod val="65000"/>
                    <a:lumOff val="35000"/>
                  </a:schemeClr>
                </a:solidFill>
              </a:rPr>
              <a:t>si proyecto Maven</a:t>
            </a:r>
            <a:r>
              <a:rPr lang="es-ES" sz="2000" dirty="0" smtClean="0">
                <a:solidFill>
                  <a:schemeClr val="tx1">
                    <a:lumMod val="65000"/>
                    <a:lumOff val="35000"/>
                  </a:schemeClr>
                </a:solidFill>
              </a:rPr>
              <a:t>) o accesible desde el </a:t>
            </a:r>
            <a:r>
              <a:rPr lang="es-ES" sz="2000" b="1" dirty="0" smtClean="0">
                <a:solidFill>
                  <a:schemeClr val="tx1">
                    <a:lumMod val="65000"/>
                    <a:lumOff val="35000"/>
                  </a:schemeClr>
                </a:solidFill>
              </a:rPr>
              <a:t>classpath</a:t>
            </a:r>
            <a:r>
              <a:rPr lang="es-ES" sz="2000" dirty="0" smtClean="0">
                <a:solidFill>
                  <a:schemeClr val="tx1">
                    <a:lumMod val="65000"/>
                    <a:lumOff val="35000"/>
                  </a:schemeClr>
                </a:solidFill>
              </a:rPr>
              <a:t> de la aplicación.</a:t>
            </a:r>
          </a:p>
          <a:p>
            <a:pPr>
              <a:spcAft>
                <a:spcPts val="600"/>
              </a:spcAft>
            </a:pPr>
            <a:endParaRPr lang="en-US" sz="2000" noProof="1" smtClean="0">
              <a:solidFill>
                <a:schemeClr val="tx1">
                  <a:lumMod val="65000"/>
                  <a:lumOff val="35000"/>
                </a:schemeClr>
              </a:solidFill>
            </a:endParaRPr>
          </a:p>
          <a:p>
            <a:r>
              <a:rPr lang="es-ES" sz="2000" dirty="0">
                <a:solidFill>
                  <a:schemeClr val="tx1">
                    <a:lumMod val="65000"/>
                    <a:lumOff val="35000"/>
                  </a:schemeClr>
                </a:solidFill>
              </a:rPr>
              <a:t>Los objetos que invoca una aplicación para generar </a:t>
            </a:r>
            <a:r>
              <a:rPr lang="es-ES" sz="2000" b="1" dirty="0">
                <a:solidFill>
                  <a:schemeClr val="tx1">
                    <a:lumMod val="65000"/>
                    <a:lumOff val="35000"/>
                  </a:schemeClr>
                </a:solidFill>
              </a:rPr>
              <a:t>log</a:t>
            </a:r>
            <a:r>
              <a:rPr lang="es-ES" sz="2000" dirty="0">
                <a:solidFill>
                  <a:schemeClr val="tx1">
                    <a:lumMod val="65000"/>
                    <a:lumOff val="35000"/>
                  </a:schemeClr>
                </a:solidFill>
              </a:rPr>
              <a:t> se denominan “</a:t>
            </a:r>
            <a:r>
              <a:rPr lang="es-ES" sz="2000" b="1" i="1" dirty="0">
                <a:solidFill>
                  <a:schemeClr val="tx1">
                    <a:lumMod val="65000"/>
                    <a:lumOff val="35000"/>
                  </a:schemeClr>
                </a:solidFill>
              </a:rPr>
              <a:t>loggers</a:t>
            </a:r>
            <a:r>
              <a:rPr lang="es-ES" sz="2000" dirty="0">
                <a:solidFill>
                  <a:schemeClr val="tx1">
                    <a:lumMod val="65000"/>
                    <a:lumOff val="35000"/>
                  </a:schemeClr>
                </a:solidFill>
              </a:rPr>
              <a:t>” y </a:t>
            </a:r>
            <a:r>
              <a:rPr lang="es-ES" sz="2000" dirty="0" smtClean="0">
                <a:solidFill>
                  <a:schemeClr val="tx1">
                    <a:lumMod val="65000"/>
                    <a:lumOff val="35000"/>
                  </a:schemeClr>
                </a:solidFill>
              </a:rPr>
              <a:t>pertenecen a la clase</a:t>
            </a:r>
            <a:r>
              <a:rPr lang="es-ES" sz="2000" dirty="0">
                <a:solidFill>
                  <a:schemeClr val="tx1">
                    <a:lumMod val="65000"/>
                    <a:lumOff val="35000"/>
                  </a:schemeClr>
                </a:solidFill>
              </a:rPr>
              <a:t> </a:t>
            </a:r>
            <a:r>
              <a:rPr lang="es-ES" sz="2000" b="1" dirty="0">
                <a:solidFill>
                  <a:schemeClr val="tx1">
                    <a:lumMod val="65000"/>
                    <a:lumOff val="35000"/>
                  </a:schemeClr>
                </a:solidFill>
              </a:rPr>
              <a:t>Logger</a:t>
            </a:r>
            <a:r>
              <a:rPr lang="es-ES" sz="2000" dirty="0">
                <a:solidFill>
                  <a:schemeClr val="tx1">
                    <a:lumMod val="65000"/>
                    <a:lumOff val="35000"/>
                  </a:schemeClr>
                </a:solidFill>
              </a:rPr>
              <a:t>. </a:t>
            </a:r>
            <a:r>
              <a:rPr lang="es-ES" sz="2000" dirty="0" smtClean="0">
                <a:solidFill>
                  <a:schemeClr val="tx1">
                    <a:lumMod val="65000"/>
                    <a:lumOff val="35000"/>
                  </a:schemeClr>
                </a:solidFill>
              </a:rPr>
              <a:t>Para </a:t>
            </a:r>
            <a:r>
              <a:rPr lang="es-ES" sz="2000" dirty="0">
                <a:solidFill>
                  <a:schemeClr val="tx1">
                    <a:lumMod val="65000"/>
                    <a:lumOff val="35000"/>
                  </a:schemeClr>
                </a:solidFill>
              </a:rPr>
              <a:t>obtener un Logger debemos pedírselo a la clase </a:t>
            </a:r>
            <a:r>
              <a:rPr lang="es-ES" sz="2000" b="1" dirty="0">
                <a:solidFill>
                  <a:schemeClr val="tx1">
                    <a:lumMod val="65000"/>
                    <a:lumOff val="35000"/>
                  </a:schemeClr>
                </a:solidFill>
              </a:rPr>
              <a:t>Logger</a:t>
            </a:r>
            <a:r>
              <a:rPr lang="es-ES" sz="2000" dirty="0">
                <a:solidFill>
                  <a:schemeClr val="tx1">
                    <a:lumMod val="65000"/>
                    <a:lumOff val="35000"/>
                  </a:schemeClr>
                </a:solidFill>
              </a:rPr>
              <a:t> de log4j por un nombre. De esta forma, log4j creará un Logger con ese nombre si no existe ya, o nos devolverá el existente si ya lo tiene creado. El código sería</a:t>
            </a:r>
            <a:r>
              <a:rPr lang="es-ES" sz="2000" dirty="0" smtClean="0">
                <a:solidFill>
                  <a:schemeClr val="tx1">
                    <a:lumMod val="65000"/>
                    <a:lumOff val="35000"/>
                  </a:schemeClr>
                </a:solidFill>
              </a:rPr>
              <a:t>:</a:t>
            </a:r>
            <a:endParaRPr lang="en-US" sz="2000" dirty="0" smtClean="0">
              <a:solidFill>
                <a:schemeClr val="tx1">
                  <a:lumMod val="65000"/>
                  <a:lumOff val="35000"/>
                </a:schemeClr>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869" y="5057827"/>
            <a:ext cx="6489550" cy="78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7240940"/>
      </p:ext>
    </p:extLst>
  </p:cSld>
  <p:clrMapOvr>
    <a:masterClrMapping/>
  </p:clrMapOvr>
  <p:transition>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3. Niveles de Log o Traza</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70788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Con este </a:t>
            </a:r>
            <a:r>
              <a:rPr lang="es-ES" sz="2000" b="1" dirty="0" smtClean="0">
                <a:solidFill>
                  <a:schemeClr val="tx1">
                    <a:lumMod val="65000"/>
                    <a:lumOff val="35000"/>
                  </a:schemeClr>
                </a:solidFill>
              </a:rPr>
              <a:t>Logger</a:t>
            </a:r>
            <a:r>
              <a:rPr lang="es-ES" sz="2000" dirty="0" smtClean="0">
                <a:solidFill>
                  <a:schemeClr val="tx1">
                    <a:lumMod val="65000"/>
                    <a:lumOff val="35000"/>
                  </a:schemeClr>
                </a:solidFill>
              </a:rPr>
              <a:t>, </a:t>
            </a:r>
            <a:r>
              <a:rPr lang="es-ES" sz="2000" dirty="0">
                <a:solidFill>
                  <a:schemeClr val="tx1">
                    <a:lumMod val="65000"/>
                    <a:lumOff val="35000"/>
                  </a:schemeClr>
                </a:solidFill>
              </a:rPr>
              <a:t>podemos sacar varios tipos de mensajes según su importancia. Los </a:t>
            </a:r>
            <a:r>
              <a:rPr lang="es-ES" sz="2000" b="1" dirty="0" smtClean="0">
                <a:solidFill>
                  <a:schemeClr val="tx1">
                    <a:lumMod val="65000"/>
                    <a:lumOff val="35000"/>
                  </a:schemeClr>
                </a:solidFill>
              </a:rPr>
              <a:t>niveles</a:t>
            </a:r>
            <a:r>
              <a:rPr lang="es-ES" sz="2000" dirty="0" smtClean="0">
                <a:solidFill>
                  <a:schemeClr val="tx1">
                    <a:lumMod val="65000"/>
                    <a:lumOff val="35000"/>
                  </a:schemeClr>
                </a:solidFill>
              </a:rPr>
              <a:t> </a:t>
            </a:r>
            <a:r>
              <a:rPr lang="es-ES" sz="2000" dirty="0">
                <a:solidFill>
                  <a:schemeClr val="tx1">
                    <a:lumMod val="65000"/>
                    <a:lumOff val="35000"/>
                  </a:schemeClr>
                </a:solidFill>
              </a:rPr>
              <a:t>posibles de Traza son: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069269"/>
            <a:ext cx="8859531" cy="4404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949209"/>
      </p:ext>
    </p:extLst>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3. Niveles de Log o Traza</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332398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600"/>
              </a:spcAft>
            </a:pPr>
            <a:r>
              <a:rPr lang="es-ES" sz="2000" dirty="0" smtClean="0">
                <a:solidFill>
                  <a:schemeClr val="tx1">
                    <a:lumMod val="65000"/>
                    <a:lumOff val="35000"/>
                  </a:schemeClr>
                </a:solidFill>
              </a:rPr>
              <a:t>En base a los niveles de trazas explicados antes, para imprimir los </a:t>
            </a:r>
            <a:r>
              <a:rPr lang="es-ES" sz="2000" b="1" dirty="0" smtClean="0">
                <a:solidFill>
                  <a:schemeClr val="tx1">
                    <a:lumMod val="65000"/>
                    <a:lumOff val="35000"/>
                  </a:schemeClr>
                </a:solidFill>
              </a:rPr>
              <a:t>logs</a:t>
            </a:r>
            <a:r>
              <a:rPr lang="es-ES" sz="2000" dirty="0" smtClean="0">
                <a:solidFill>
                  <a:schemeClr val="tx1">
                    <a:lumMod val="65000"/>
                    <a:lumOff val="35000"/>
                  </a:schemeClr>
                </a:solidFill>
              </a:rPr>
              <a:t> desde java debemos llamar los siguientes métodos usando el </a:t>
            </a:r>
            <a:r>
              <a:rPr lang="es-ES" sz="2000" b="1" dirty="0" smtClean="0">
                <a:solidFill>
                  <a:schemeClr val="tx1">
                    <a:lumMod val="65000"/>
                    <a:lumOff val="35000"/>
                  </a:schemeClr>
                </a:solidFill>
              </a:rPr>
              <a:t>Logger</a:t>
            </a:r>
            <a:r>
              <a:rPr lang="es-ES" sz="2000" dirty="0" smtClean="0">
                <a:solidFill>
                  <a:schemeClr val="tx1">
                    <a:lumMod val="65000"/>
                    <a:lumOff val="35000"/>
                  </a:schemeClr>
                </a:solidFill>
              </a:rPr>
              <a:t> creado:</a:t>
            </a:r>
          </a:p>
          <a:p>
            <a:pPr>
              <a:spcAft>
                <a:spcPts val="600"/>
              </a:spcAft>
            </a:pPr>
            <a:endParaRPr lang="en-US" sz="2000" dirty="0">
              <a:solidFill>
                <a:schemeClr val="tx1">
                  <a:lumMod val="65000"/>
                  <a:lumOff val="35000"/>
                </a:schemeClr>
              </a:solidFill>
            </a:endParaRPr>
          </a:p>
          <a:p>
            <a:pPr>
              <a:spcAft>
                <a:spcPts val="600"/>
              </a:spcAft>
            </a:pPr>
            <a:endParaRPr lang="en-US" sz="2000" dirty="0" smtClean="0">
              <a:solidFill>
                <a:schemeClr val="tx1">
                  <a:lumMod val="65000"/>
                  <a:lumOff val="35000"/>
                </a:schemeClr>
              </a:solidFill>
            </a:endParaRPr>
          </a:p>
          <a:p>
            <a:pPr>
              <a:spcAft>
                <a:spcPts val="600"/>
              </a:spcAft>
            </a:pPr>
            <a:endParaRPr lang="en-US" sz="2000" dirty="0">
              <a:solidFill>
                <a:schemeClr val="tx1">
                  <a:lumMod val="65000"/>
                  <a:lumOff val="35000"/>
                </a:schemeClr>
              </a:solidFill>
            </a:endParaRPr>
          </a:p>
          <a:p>
            <a:pPr>
              <a:spcAft>
                <a:spcPts val="600"/>
              </a:spcAft>
            </a:pPr>
            <a:endParaRPr lang="en-US" sz="2000" dirty="0" smtClean="0">
              <a:solidFill>
                <a:schemeClr val="tx1">
                  <a:lumMod val="65000"/>
                  <a:lumOff val="35000"/>
                </a:schemeClr>
              </a:solidFill>
            </a:endParaRPr>
          </a:p>
          <a:p>
            <a:pPr>
              <a:spcAft>
                <a:spcPts val="600"/>
              </a:spcAft>
            </a:pPr>
            <a:endParaRPr lang="en-US" sz="2000" dirty="0" smtClean="0">
              <a:solidFill>
                <a:schemeClr val="tx1">
                  <a:lumMod val="65000"/>
                  <a:lumOff val="35000"/>
                </a:schemeClr>
              </a:solidFill>
            </a:endParaRPr>
          </a:p>
          <a:p>
            <a:pPr>
              <a:spcAft>
                <a:spcPts val="600"/>
              </a:spcAft>
            </a:pPr>
            <a:r>
              <a:rPr lang="es-ES" sz="2000" dirty="0" smtClean="0">
                <a:solidFill>
                  <a:schemeClr val="tx1">
                    <a:lumMod val="65000"/>
                    <a:lumOff val="35000"/>
                  </a:schemeClr>
                </a:solidFill>
              </a:rPr>
              <a:t>El resultado seria: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447186"/>
            <a:ext cx="3399631" cy="144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016" y="4688818"/>
            <a:ext cx="6325219" cy="62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754601"/>
      </p:ext>
    </p:extLst>
  </p:cSld>
  <p:clrMapOvr>
    <a:masterClrMapping/>
  </p:clrMapOvr>
  <p:transition>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4. Obtener Loggers </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3939540"/>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600"/>
              </a:spcAft>
            </a:pPr>
            <a:r>
              <a:rPr lang="es-ES" sz="2000" dirty="0" smtClean="0">
                <a:solidFill>
                  <a:schemeClr val="tx1">
                    <a:lumMod val="65000"/>
                    <a:lumOff val="35000"/>
                  </a:schemeClr>
                </a:solidFill>
              </a:rPr>
              <a:t>Lo </a:t>
            </a:r>
            <a:r>
              <a:rPr lang="es-ES" sz="2000" dirty="0">
                <a:solidFill>
                  <a:schemeClr val="tx1">
                    <a:lumMod val="65000"/>
                    <a:lumOff val="35000"/>
                  </a:schemeClr>
                </a:solidFill>
              </a:rPr>
              <a:t>habitual es obtener un </a:t>
            </a:r>
            <a:r>
              <a:rPr lang="es-ES" sz="2000" b="1" dirty="0">
                <a:solidFill>
                  <a:schemeClr val="tx1">
                    <a:lumMod val="65000"/>
                    <a:lumOff val="35000"/>
                  </a:schemeClr>
                </a:solidFill>
              </a:rPr>
              <a:t>Logger</a:t>
            </a:r>
            <a:r>
              <a:rPr lang="es-ES" sz="2000" dirty="0">
                <a:solidFill>
                  <a:schemeClr val="tx1">
                    <a:lumMod val="65000"/>
                    <a:lumOff val="35000"/>
                  </a:schemeClr>
                </a:solidFill>
              </a:rPr>
              <a:t> para cada clase. </a:t>
            </a:r>
            <a:r>
              <a:rPr lang="es-ES" sz="2000" dirty="0" smtClean="0">
                <a:solidFill>
                  <a:schemeClr val="tx1">
                    <a:lumMod val="65000"/>
                    <a:lumOff val="35000"/>
                  </a:schemeClr>
                </a:solidFill>
              </a:rPr>
              <a:t>No tiene </a:t>
            </a:r>
            <a:r>
              <a:rPr lang="es-ES" sz="2000" dirty="0">
                <a:solidFill>
                  <a:schemeClr val="tx1">
                    <a:lumMod val="65000"/>
                    <a:lumOff val="35000"/>
                  </a:schemeClr>
                </a:solidFill>
              </a:rPr>
              <a:t>sentido obtener el Logger cada vez que lo necesitemos, por eso suele guardarse el Logger en un atributo privado, final y </a:t>
            </a:r>
            <a:r>
              <a:rPr lang="es-ES" sz="2000" dirty="0" smtClean="0">
                <a:solidFill>
                  <a:schemeClr val="tx1">
                    <a:lumMod val="65000"/>
                    <a:lumOff val="35000"/>
                  </a:schemeClr>
                </a:solidFill>
              </a:rPr>
              <a:t>estático</a:t>
            </a:r>
            <a:r>
              <a:rPr lang="en-US" sz="2000" dirty="0" smtClean="0">
                <a:solidFill>
                  <a:schemeClr val="tx1">
                    <a:lumMod val="65000"/>
                    <a:lumOff val="35000"/>
                  </a:schemeClr>
                </a:solidFill>
              </a:rPr>
              <a:t>.</a:t>
            </a:r>
          </a:p>
          <a:p>
            <a:pPr>
              <a:spcAft>
                <a:spcPts val="600"/>
              </a:spcAft>
            </a:pPr>
            <a:endParaRPr lang="en-US" sz="2000" dirty="0">
              <a:solidFill>
                <a:schemeClr val="tx1">
                  <a:lumMod val="65000"/>
                  <a:lumOff val="35000"/>
                </a:schemeClr>
              </a:solidFill>
            </a:endParaRPr>
          </a:p>
          <a:p>
            <a:pPr>
              <a:spcAft>
                <a:spcPts val="600"/>
              </a:spcAft>
            </a:pPr>
            <a:endParaRPr lang="en-US" sz="2000" dirty="0" smtClean="0">
              <a:solidFill>
                <a:schemeClr val="tx1">
                  <a:lumMod val="65000"/>
                  <a:lumOff val="35000"/>
                </a:schemeClr>
              </a:solidFill>
            </a:endParaRPr>
          </a:p>
          <a:p>
            <a:pPr>
              <a:spcAft>
                <a:spcPts val="600"/>
              </a:spcAft>
            </a:pPr>
            <a:endParaRPr lang="es-ES" sz="2000" b="1" u="sng" dirty="0" smtClean="0">
              <a:solidFill>
                <a:schemeClr val="tx1">
                  <a:lumMod val="65000"/>
                  <a:lumOff val="35000"/>
                </a:schemeClr>
              </a:solidFill>
            </a:endParaRPr>
          </a:p>
          <a:p>
            <a:pPr>
              <a:spcAft>
                <a:spcPts val="600"/>
              </a:spcAft>
            </a:pPr>
            <a:r>
              <a:rPr lang="es-ES" sz="2000" b="1" u="sng" dirty="0" smtClean="0">
                <a:solidFill>
                  <a:schemeClr val="tx1">
                    <a:lumMod val="65000"/>
                    <a:lumOff val="35000"/>
                  </a:schemeClr>
                </a:solidFill>
              </a:rPr>
              <a:t>Ventajas de tener un Logger por clase</a:t>
            </a:r>
            <a:r>
              <a:rPr lang="es-ES" sz="2000" dirty="0" smtClean="0">
                <a:solidFill>
                  <a:schemeClr val="tx1">
                    <a:lumMod val="65000"/>
                    <a:lumOff val="35000"/>
                  </a:schemeClr>
                </a:solidFill>
              </a:rPr>
              <a:t>:</a:t>
            </a:r>
          </a:p>
          <a:p>
            <a:pPr marL="457200" indent="-457200">
              <a:spcAft>
                <a:spcPts val="600"/>
              </a:spcAft>
              <a:buAutoNum type="arabicPeriod"/>
            </a:pPr>
            <a:r>
              <a:rPr lang="es-ES" sz="2000" dirty="0" smtClean="0">
                <a:solidFill>
                  <a:schemeClr val="tx1">
                    <a:lumMod val="65000"/>
                    <a:lumOff val="35000"/>
                  </a:schemeClr>
                </a:solidFill>
              </a:rPr>
              <a:t>Nos </a:t>
            </a:r>
            <a:r>
              <a:rPr lang="es-ES" sz="2000" dirty="0">
                <a:solidFill>
                  <a:schemeClr val="tx1">
                    <a:lumMod val="65000"/>
                    <a:lumOff val="35000"/>
                  </a:schemeClr>
                </a:solidFill>
              </a:rPr>
              <a:t>permite </a:t>
            </a:r>
            <a:r>
              <a:rPr lang="es-ES" sz="2000" b="1" i="1" dirty="0">
                <a:solidFill>
                  <a:schemeClr val="tx1">
                    <a:lumMod val="65000"/>
                    <a:lumOff val="35000"/>
                  </a:schemeClr>
                </a:solidFill>
              </a:rPr>
              <a:t>configurar cada Logger de forma </a:t>
            </a:r>
            <a:r>
              <a:rPr lang="es-ES" sz="2000" b="1" i="1" dirty="0" smtClean="0">
                <a:solidFill>
                  <a:schemeClr val="tx1">
                    <a:lumMod val="65000"/>
                    <a:lumOff val="35000"/>
                  </a:schemeClr>
                </a:solidFill>
              </a:rPr>
              <a:t>distinta</a:t>
            </a:r>
            <a:r>
              <a:rPr lang="es-ES" sz="2000" dirty="0" smtClean="0">
                <a:solidFill>
                  <a:schemeClr val="tx1">
                    <a:lumMod val="65000"/>
                    <a:lumOff val="35000"/>
                  </a:schemeClr>
                </a:solidFill>
              </a:rPr>
              <a:t>, </a:t>
            </a:r>
            <a:r>
              <a:rPr lang="es-ES" sz="2000" dirty="0">
                <a:solidFill>
                  <a:schemeClr val="tx1">
                    <a:lumMod val="65000"/>
                    <a:lumOff val="35000"/>
                  </a:schemeClr>
                </a:solidFill>
              </a:rPr>
              <a:t>por lo que la salida de cada clase podría tener un formato </a:t>
            </a:r>
            <a:r>
              <a:rPr lang="es-ES" sz="2000" dirty="0" smtClean="0">
                <a:solidFill>
                  <a:schemeClr val="tx1">
                    <a:lumMod val="65000"/>
                    <a:lumOff val="35000"/>
                  </a:schemeClr>
                </a:solidFill>
              </a:rPr>
              <a:t>distinto.</a:t>
            </a:r>
          </a:p>
          <a:p>
            <a:pPr marL="457200" indent="-457200">
              <a:spcAft>
                <a:spcPts val="600"/>
              </a:spcAft>
              <a:buAutoNum type="arabicPeriod"/>
            </a:pPr>
            <a:r>
              <a:rPr lang="es-ES" sz="2000" dirty="0" smtClean="0">
                <a:solidFill>
                  <a:schemeClr val="tx1">
                    <a:lumMod val="65000"/>
                    <a:lumOff val="35000"/>
                  </a:schemeClr>
                </a:solidFill>
              </a:rPr>
              <a:t>Permite configurar </a:t>
            </a:r>
            <a:r>
              <a:rPr lang="es-ES" sz="2000" b="1" dirty="0" smtClean="0">
                <a:solidFill>
                  <a:schemeClr val="tx1">
                    <a:lumMod val="65000"/>
                    <a:lumOff val="35000"/>
                  </a:schemeClr>
                </a:solidFill>
              </a:rPr>
              <a:t>logs</a:t>
            </a:r>
            <a:r>
              <a:rPr lang="es-ES" sz="2000" dirty="0" smtClean="0">
                <a:solidFill>
                  <a:schemeClr val="tx1">
                    <a:lumMod val="65000"/>
                    <a:lumOff val="35000"/>
                  </a:schemeClr>
                </a:solidFill>
              </a:rPr>
              <a:t> que generen ficheros con nombres y en sitios distintos. </a:t>
            </a:r>
            <a:endParaRPr lang="es-ES" sz="2000" dirty="0">
              <a:solidFill>
                <a:schemeClr val="tx1">
                  <a:lumMod val="65000"/>
                  <a:lumOff val="35000"/>
                </a:schemeClr>
              </a:solidFill>
            </a:endParaRP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4" y="2564904"/>
            <a:ext cx="8530517" cy="328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2412484"/>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1.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10. Aceptar las políticas de privacidad</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547664" y="1932649"/>
            <a:ext cx="6059635" cy="4749775"/>
          </a:xfrm>
          <a:prstGeom prst="rect">
            <a:avLst/>
          </a:prstGeom>
        </p:spPr>
      </p:pic>
    </p:spTree>
    <p:extLst>
      <p:ext uri="{BB962C8B-B14F-4D97-AF65-F5344CB8AC3E}">
        <p14:creationId xmlns:p14="http://schemas.microsoft.com/office/powerpoint/2010/main" val="2404364350"/>
      </p:ext>
    </p:extLst>
  </p:cSld>
  <p:clrMapOvr>
    <a:masterClrMapping/>
  </p:clrMapOvr>
  <p:transition>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5. Fichero de configuración</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517064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Lo </a:t>
            </a:r>
            <a:r>
              <a:rPr lang="es-ES" sz="2000" dirty="0">
                <a:solidFill>
                  <a:schemeClr val="tx1">
                    <a:lumMod val="65000"/>
                    <a:lumOff val="35000"/>
                  </a:schemeClr>
                </a:solidFill>
              </a:rPr>
              <a:t>habitual es meter </a:t>
            </a:r>
            <a:r>
              <a:rPr lang="es-ES" sz="2000" dirty="0" smtClean="0">
                <a:solidFill>
                  <a:schemeClr val="tx1">
                    <a:lumMod val="65000"/>
                    <a:lumOff val="35000"/>
                  </a:schemeClr>
                </a:solidFill>
              </a:rPr>
              <a:t>la configuración </a:t>
            </a:r>
            <a:r>
              <a:rPr lang="es-ES" sz="2000" dirty="0">
                <a:solidFill>
                  <a:schemeClr val="tx1">
                    <a:lumMod val="65000"/>
                    <a:lumOff val="35000"/>
                  </a:schemeClr>
                </a:solidFill>
              </a:rPr>
              <a:t>en un fichero de </a:t>
            </a:r>
            <a:r>
              <a:rPr lang="es-ES" sz="2000" b="1" dirty="0">
                <a:solidFill>
                  <a:schemeClr val="tx1">
                    <a:lumMod val="65000"/>
                    <a:lumOff val="35000"/>
                  </a:schemeClr>
                </a:solidFill>
              </a:rPr>
              <a:t>propiedades</a:t>
            </a:r>
            <a:r>
              <a:rPr lang="es-ES" sz="2000" dirty="0">
                <a:solidFill>
                  <a:schemeClr val="tx1">
                    <a:lumMod val="65000"/>
                    <a:lumOff val="35000"/>
                  </a:schemeClr>
                </a:solidFill>
              </a:rPr>
              <a:t> o </a:t>
            </a:r>
            <a:r>
              <a:rPr lang="es-ES" sz="2000" b="1" dirty="0">
                <a:solidFill>
                  <a:schemeClr val="tx1">
                    <a:lumMod val="65000"/>
                    <a:lumOff val="35000"/>
                  </a:schemeClr>
                </a:solidFill>
              </a:rPr>
              <a:t>un fichero XML </a:t>
            </a:r>
            <a:r>
              <a:rPr lang="es-ES" sz="2000" dirty="0">
                <a:solidFill>
                  <a:schemeClr val="tx1">
                    <a:lumMod val="65000"/>
                    <a:lumOff val="35000"/>
                  </a:schemeClr>
                </a:solidFill>
              </a:rPr>
              <a:t>y cargar dicha configuración desde nuestro </a:t>
            </a:r>
            <a:r>
              <a:rPr lang="es-ES" sz="2000" dirty="0" smtClean="0">
                <a:solidFill>
                  <a:schemeClr val="tx1">
                    <a:lumMod val="65000"/>
                    <a:lumOff val="35000"/>
                  </a:schemeClr>
                </a:solidFill>
              </a:rPr>
              <a:t>programa.</a:t>
            </a:r>
            <a:endParaRPr lang="es-ES" sz="2000" dirty="0">
              <a:solidFill>
                <a:schemeClr val="tx1">
                  <a:lumMod val="65000"/>
                  <a:lumOff val="35000"/>
                </a:schemeClr>
              </a:solidFill>
            </a:endParaRPr>
          </a:p>
          <a:p>
            <a:r>
              <a:rPr lang="es-ES" sz="2000" dirty="0" smtClean="0">
                <a:solidFill>
                  <a:schemeClr val="tx1">
                    <a:lumMod val="65000"/>
                    <a:lumOff val="35000"/>
                  </a:schemeClr>
                </a:solidFill>
              </a:rPr>
              <a:t>Creamos un </a:t>
            </a:r>
            <a:r>
              <a:rPr lang="es-ES" sz="2000" dirty="0">
                <a:solidFill>
                  <a:schemeClr val="tx1">
                    <a:lumMod val="65000"/>
                    <a:lumOff val="35000"/>
                  </a:schemeClr>
                </a:solidFill>
              </a:rPr>
              <a:t>fichero </a:t>
            </a:r>
            <a:r>
              <a:rPr lang="es-ES" sz="2000" b="1" dirty="0">
                <a:solidFill>
                  <a:schemeClr val="tx1">
                    <a:lumMod val="65000"/>
                    <a:lumOff val="35000"/>
                  </a:schemeClr>
                </a:solidFill>
              </a:rPr>
              <a:t>log4j.properties</a:t>
            </a:r>
            <a:r>
              <a:rPr lang="es-ES" sz="2000" dirty="0">
                <a:solidFill>
                  <a:schemeClr val="tx1">
                    <a:lumMod val="65000"/>
                    <a:lumOff val="35000"/>
                  </a:schemeClr>
                </a:solidFill>
              </a:rPr>
              <a:t> </a:t>
            </a:r>
            <a:r>
              <a:rPr lang="es-ES" sz="2000" dirty="0" smtClean="0">
                <a:solidFill>
                  <a:schemeClr val="tx1">
                    <a:lumMod val="65000"/>
                    <a:lumOff val="35000"/>
                  </a:schemeClr>
                </a:solidFill>
              </a:rPr>
              <a:t>con </a:t>
            </a:r>
            <a:r>
              <a:rPr lang="es-ES" sz="2000" dirty="0">
                <a:solidFill>
                  <a:schemeClr val="tx1">
                    <a:lumMod val="65000"/>
                    <a:lumOff val="35000"/>
                  </a:schemeClr>
                </a:solidFill>
              </a:rPr>
              <a:t>el siguiente contenido</a:t>
            </a:r>
            <a:r>
              <a:rPr lang="es-ES" sz="2000" dirty="0" smtClean="0">
                <a:solidFill>
                  <a:schemeClr val="tx1">
                    <a:lumMod val="65000"/>
                    <a:lumOff val="35000"/>
                  </a:schemeClr>
                </a:solidFill>
              </a:rPr>
              <a:t>:</a:t>
            </a:r>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s-ES" sz="2000" dirty="0" smtClean="0">
              <a:solidFill>
                <a:schemeClr val="tx1">
                  <a:lumMod val="65000"/>
                  <a:lumOff val="35000"/>
                </a:schemeClr>
              </a:solidFill>
            </a:endParaRPr>
          </a:p>
          <a:p>
            <a:r>
              <a:rPr lang="es-ES" sz="2000" dirty="0" smtClean="0">
                <a:solidFill>
                  <a:schemeClr val="tx1">
                    <a:lumMod val="65000"/>
                    <a:lumOff val="35000"/>
                  </a:schemeClr>
                </a:solidFill>
              </a:rPr>
              <a:t>Podemos definir </a:t>
            </a:r>
            <a:r>
              <a:rPr lang="es-ES" sz="2000" b="1" dirty="0" smtClean="0">
                <a:solidFill>
                  <a:schemeClr val="tx1">
                    <a:lumMod val="65000"/>
                    <a:lumOff val="35000"/>
                  </a:schemeClr>
                </a:solidFill>
              </a:rPr>
              <a:t>loggers</a:t>
            </a:r>
            <a:r>
              <a:rPr lang="es-ES" sz="2000" dirty="0" smtClean="0">
                <a:solidFill>
                  <a:schemeClr val="tx1">
                    <a:lumMod val="65000"/>
                    <a:lumOff val="35000"/>
                  </a:schemeClr>
                </a:solidFill>
              </a:rPr>
              <a:t> a nivel de </a:t>
            </a:r>
            <a:r>
              <a:rPr lang="es-ES" sz="2000" b="1" i="1" dirty="0" smtClean="0">
                <a:solidFill>
                  <a:schemeClr val="tx1">
                    <a:lumMod val="65000"/>
                    <a:lumOff val="35000"/>
                  </a:schemeClr>
                </a:solidFill>
              </a:rPr>
              <a:t>paquetes</a:t>
            </a:r>
            <a:r>
              <a:rPr lang="es-ES" sz="2000" dirty="0" smtClean="0">
                <a:solidFill>
                  <a:schemeClr val="tx1">
                    <a:lumMod val="65000"/>
                    <a:lumOff val="35000"/>
                  </a:schemeClr>
                </a:solidFill>
              </a:rPr>
              <a:t> o bien</a:t>
            </a:r>
            <a:r>
              <a:rPr lang="es-ES" sz="2000" dirty="0">
                <a:solidFill>
                  <a:schemeClr val="tx1">
                    <a:lumMod val="65000"/>
                    <a:lumOff val="35000"/>
                  </a:schemeClr>
                </a:solidFill>
              </a:rPr>
              <a:t> </a:t>
            </a:r>
            <a:r>
              <a:rPr lang="es-ES" sz="2000" b="1" dirty="0">
                <a:solidFill>
                  <a:schemeClr val="tx1">
                    <a:lumMod val="65000"/>
                    <a:lumOff val="35000"/>
                  </a:schemeClr>
                </a:solidFill>
              </a:rPr>
              <a:t>rootCategory</a:t>
            </a:r>
            <a:r>
              <a:rPr lang="es-ES" sz="2000" dirty="0">
                <a:solidFill>
                  <a:schemeClr val="tx1">
                    <a:lumMod val="65000"/>
                    <a:lumOff val="35000"/>
                  </a:schemeClr>
                </a:solidFill>
              </a:rPr>
              <a:t> si queremos hacer referencia a todos los Logger del programa</a:t>
            </a:r>
            <a:r>
              <a:rPr lang="es-ES" sz="2000" dirty="0" smtClean="0">
                <a:solidFill>
                  <a:schemeClr val="tx1">
                    <a:lumMod val="65000"/>
                    <a:lumOff val="35000"/>
                  </a:schemeClr>
                </a:solidFill>
              </a:rPr>
              <a:t>.</a:t>
            </a:r>
          </a:p>
          <a:p>
            <a:pPr>
              <a:spcBef>
                <a:spcPts val="1200"/>
              </a:spcBef>
            </a:pPr>
            <a:r>
              <a:rPr lang="es-ES" sz="2000" dirty="0" smtClean="0">
                <a:solidFill>
                  <a:schemeClr val="tx1">
                    <a:lumMod val="65000"/>
                    <a:lumOff val="35000"/>
                  </a:schemeClr>
                </a:solidFill>
              </a:rPr>
              <a:t>Tras </a:t>
            </a:r>
            <a:r>
              <a:rPr lang="es-ES" sz="2000" dirty="0">
                <a:solidFill>
                  <a:schemeClr val="tx1">
                    <a:lumMod val="65000"/>
                    <a:lumOff val="35000"/>
                  </a:schemeClr>
                </a:solidFill>
              </a:rPr>
              <a:t>el igual, indicamos el nivel a partir del cual queremos que se visualicen los </a:t>
            </a:r>
            <a:r>
              <a:rPr lang="es-ES" sz="2000" dirty="0" smtClean="0">
                <a:solidFill>
                  <a:schemeClr val="tx1">
                    <a:lumMod val="65000"/>
                    <a:lumOff val="35000"/>
                  </a:schemeClr>
                </a:solidFill>
              </a:rPr>
              <a:t>mensajes:</a:t>
            </a:r>
          </a:p>
          <a:p>
            <a:pPr marL="342900" indent="-342900">
              <a:buFont typeface="Arial" panose="020B0604020202020204" pitchFamily="34" charset="0"/>
              <a:buChar char="•"/>
            </a:pPr>
            <a:r>
              <a:rPr lang="es-ES" sz="2000" b="1" dirty="0" smtClean="0">
                <a:solidFill>
                  <a:schemeClr val="tx1">
                    <a:lumMod val="65000"/>
                    <a:lumOff val="35000"/>
                  </a:schemeClr>
                </a:solidFill>
              </a:rPr>
              <a:t>ALL</a:t>
            </a:r>
            <a:r>
              <a:rPr lang="es-ES" sz="2000" dirty="0" smtClean="0">
                <a:solidFill>
                  <a:schemeClr val="tx1">
                    <a:lumMod val="65000"/>
                    <a:lumOff val="35000"/>
                  </a:schemeClr>
                </a:solidFill>
              </a:rPr>
              <a:t>:  </a:t>
            </a:r>
            <a:r>
              <a:rPr lang="es-ES" sz="2000" dirty="0">
                <a:solidFill>
                  <a:schemeClr val="tx1">
                    <a:lumMod val="65000"/>
                    <a:lumOff val="35000"/>
                  </a:schemeClr>
                </a:solidFill>
              </a:rPr>
              <a:t>se visualizarán todos</a:t>
            </a:r>
            <a:r>
              <a:rPr lang="es-ES" sz="2000" dirty="0" smtClean="0">
                <a:solidFill>
                  <a:schemeClr val="tx1">
                    <a:lumMod val="65000"/>
                    <a:lumOff val="35000"/>
                  </a:schemeClr>
                </a:solidFill>
              </a:rPr>
              <a:t>.</a:t>
            </a:r>
          </a:p>
          <a:p>
            <a:pPr marL="342900" indent="-342900">
              <a:buFont typeface="Arial" panose="020B0604020202020204" pitchFamily="34" charset="0"/>
              <a:buChar char="•"/>
            </a:pPr>
            <a:r>
              <a:rPr lang="es-ES" sz="2000" b="1" dirty="0" smtClean="0">
                <a:solidFill>
                  <a:schemeClr val="tx1">
                    <a:lumMod val="65000"/>
                    <a:lumOff val="35000"/>
                  </a:schemeClr>
                </a:solidFill>
              </a:rPr>
              <a:t>WARN</a:t>
            </a:r>
            <a:r>
              <a:rPr lang="es-ES" sz="2000" dirty="0">
                <a:solidFill>
                  <a:schemeClr val="tx1">
                    <a:lumMod val="65000"/>
                    <a:lumOff val="35000"/>
                  </a:schemeClr>
                </a:solidFill>
              </a:rPr>
              <a:t>:</a:t>
            </a:r>
            <a:r>
              <a:rPr lang="es-ES" sz="2000" dirty="0" smtClean="0">
                <a:solidFill>
                  <a:schemeClr val="tx1">
                    <a:lumMod val="65000"/>
                    <a:lumOff val="35000"/>
                  </a:schemeClr>
                </a:solidFill>
              </a:rPr>
              <a:t> </a:t>
            </a:r>
            <a:r>
              <a:rPr lang="es-ES" sz="2000" dirty="0">
                <a:solidFill>
                  <a:schemeClr val="tx1">
                    <a:lumMod val="65000"/>
                    <a:lumOff val="35000"/>
                  </a:schemeClr>
                </a:solidFill>
              </a:rPr>
              <a:t>sólo se verán los mensajes de </a:t>
            </a:r>
            <a:r>
              <a:rPr lang="es-ES" sz="2000" b="1" dirty="0">
                <a:solidFill>
                  <a:srgbClr val="0070C0"/>
                </a:solidFill>
              </a:rPr>
              <a:t>warn</a:t>
            </a:r>
            <a:r>
              <a:rPr lang="es-ES" sz="2000" dirty="0">
                <a:solidFill>
                  <a:schemeClr val="tx1">
                    <a:lumMod val="65000"/>
                    <a:lumOff val="35000"/>
                  </a:schemeClr>
                </a:solidFill>
              </a:rPr>
              <a:t>() y </a:t>
            </a:r>
            <a:r>
              <a:rPr lang="es-ES" sz="2000" dirty="0" smtClean="0">
                <a:solidFill>
                  <a:schemeClr val="tx1">
                    <a:lumMod val="65000"/>
                    <a:lumOff val="35000"/>
                  </a:schemeClr>
                </a:solidFill>
              </a:rPr>
              <a:t>nivel superior como </a:t>
            </a:r>
            <a:r>
              <a:rPr lang="es-ES" sz="2000" b="1" dirty="0" smtClean="0">
                <a:solidFill>
                  <a:srgbClr val="0070C0"/>
                </a:solidFill>
              </a:rPr>
              <a:t>error</a:t>
            </a:r>
            <a:r>
              <a:rPr lang="es-ES" sz="2000" dirty="0">
                <a:solidFill>
                  <a:schemeClr val="tx1">
                    <a:lumMod val="65000"/>
                    <a:lumOff val="35000"/>
                  </a:schemeClr>
                </a:solidFill>
              </a:rPr>
              <a:t>() y </a:t>
            </a:r>
            <a:r>
              <a:rPr lang="es-ES" sz="2000" b="1" dirty="0">
                <a:solidFill>
                  <a:srgbClr val="0070C0"/>
                </a:solidFill>
              </a:rPr>
              <a:t>fatal</a:t>
            </a:r>
            <a:r>
              <a:rPr lang="es-ES" sz="2000" dirty="0" smtClean="0">
                <a:solidFill>
                  <a:schemeClr val="tx1">
                    <a:lumMod val="65000"/>
                    <a:lumOff val="35000"/>
                  </a:schemeClr>
                </a:solidFill>
              </a:rPr>
              <a:t>().</a:t>
            </a:r>
          </a:p>
          <a:p>
            <a:pPr marL="342900" indent="-342900">
              <a:buFont typeface="Arial" panose="020B0604020202020204" pitchFamily="34" charset="0"/>
              <a:buChar char="•"/>
            </a:pPr>
            <a:r>
              <a:rPr lang="es-ES" sz="2000" b="1" dirty="0" smtClean="0">
                <a:solidFill>
                  <a:schemeClr val="tx1">
                    <a:lumMod val="65000"/>
                    <a:lumOff val="35000"/>
                  </a:schemeClr>
                </a:solidFill>
              </a:rPr>
              <a:t>CONSOLA</a:t>
            </a:r>
            <a:r>
              <a:rPr lang="es-ES" sz="2000" dirty="0" smtClean="0">
                <a:solidFill>
                  <a:schemeClr val="tx1">
                    <a:lumMod val="65000"/>
                    <a:lumOff val="35000"/>
                  </a:schemeClr>
                </a:solidFill>
              </a:rPr>
              <a:t>:</a:t>
            </a:r>
            <a:r>
              <a:rPr lang="es-ES" sz="2000" dirty="0">
                <a:solidFill>
                  <a:schemeClr val="tx1">
                    <a:lumMod val="65000"/>
                    <a:lumOff val="35000"/>
                  </a:schemeClr>
                </a:solidFill>
              </a:rPr>
              <a:t> podrá llevar el nombre que queramos, y hace referencia a </a:t>
            </a:r>
            <a:r>
              <a:rPr lang="es-ES" sz="2000" dirty="0" smtClean="0">
                <a:solidFill>
                  <a:schemeClr val="tx1">
                    <a:lumMod val="65000"/>
                    <a:lumOff val="35000"/>
                  </a:schemeClr>
                </a:solidFill>
              </a:rPr>
              <a:t>dónde </a:t>
            </a:r>
            <a:r>
              <a:rPr lang="es-ES" sz="2000" dirty="0">
                <a:solidFill>
                  <a:schemeClr val="tx1">
                    <a:lumMod val="65000"/>
                    <a:lumOff val="35000"/>
                  </a:schemeClr>
                </a:solidFill>
              </a:rPr>
              <a:t>y cómo escribir dichos </a:t>
            </a:r>
            <a:r>
              <a:rPr lang="es-ES" sz="2000" dirty="0" smtClean="0">
                <a:solidFill>
                  <a:schemeClr val="tx1">
                    <a:lumMod val="65000"/>
                    <a:lumOff val="35000"/>
                  </a:schemeClr>
                </a:solidFill>
              </a:rPr>
              <a:t>mensajes.</a:t>
            </a:r>
            <a:endParaRPr lang="es-ES" sz="2000" dirty="0">
              <a:solidFill>
                <a:schemeClr val="tx1">
                  <a:lumMod val="65000"/>
                  <a:lumOff val="3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803" y="2348880"/>
            <a:ext cx="5119114"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3545052"/>
      </p:ext>
    </p:extLst>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6. Appenders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340768"/>
            <a:ext cx="8136136" cy="495520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Cada</a:t>
            </a:r>
            <a:r>
              <a:rPr lang="es-ES" sz="2000" dirty="0">
                <a:solidFill>
                  <a:schemeClr val="tx1">
                    <a:lumMod val="65000"/>
                    <a:lumOff val="35000"/>
                  </a:schemeClr>
                </a:solidFill>
              </a:rPr>
              <a:t> Logger tiene asociado uno o más “</a:t>
            </a:r>
            <a:r>
              <a:rPr lang="es-ES" sz="2000" b="1" i="1" dirty="0">
                <a:solidFill>
                  <a:schemeClr val="tx1">
                    <a:lumMod val="65000"/>
                    <a:lumOff val="35000"/>
                  </a:schemeClr>
                </a:solidFill>
              </a:rPr>
              <a:t>appenders</a:t>
            </a:r>
            <a:r>
              <a:rPr lang="es-ES" sz="2000" dirty="0">
                <a:solidFill>
                  <a:schemeClr val="tx1">
                    <a:lumMod val="65000"/>
                    <a:lumOff val="35000"/>
                  </a:schemeClr>
                </a:solidFill>
              </a:rPr>
              <a:t>” o “canales de salida” del log</a:t>
            </a:r>
            <a:r>
              <a:rPr lang="es-ES" sz="2000" dirty="0" smtClean="0">
                <a:solidFill>
                  <a:schemeClr val="tx1">
                    <a:lumMod val="65000"/>
                    <a:lumOff val="35000"/>
                  </a:schemeClr>
                </a:solidFill>
              </a:rPr>
              <a:t>.</a:t>
            </a: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dirty="0" smtClean="0">
              <a:solidFill>
                <a:schemeClr val="tx1">
                  <a:lumMod val="65000"/>
                  <a:lumOff val="35000"/>
                </a:schemeClr>
              </a:solidFill>
            </a:endParaRPr>
          </a:p>
          <a:p>
            <a:endParaRPr lang="en-US" sz="2000" dirty="0">
              <a:solidFill>
                <a:schemeClr val="tx1">
                  <a:lumMod val="65000"/>
                  <a:lumOff val="35000"/>
                </a:schemeClr>
              </a:solidFill>
            </a:endParaRPr>
          </a:p>
          <a:p>
            <a:endParaRPr lang="en-US" sz="2000" noProof="1" smtClean="0">
              <a:solidFill>
                <a:schemeClr val="tx1">
                  <a:lumMod val="65000"/>
                  <a:lumOff val="35000"/>
                </a:schemeClr>
              </a:solidFill>
            </a:endParaRPr>
          </a:p>
          <a:p>
            <a:r>
              <a:rPr lang="es-ES" sz="1800" b="1" noProof="1" smtClean="0">
                <a:solidFill>
                  <a:srgbClr val="0070C0"/>
                </a:solidFill>
              </a:rPr>
              <a:t>%d{yyyy-MM-dd}  </a:t>
            </a:r>
            <a:r>
              <a:rPr lang="es-ES" sz="1800" b="1" noProof="1" smtClean="0">
                <a:solidFill>
                  <a:srgbClr val="7030A0"/>
                </a:solidFill>
              </a:rPr>
              <a:t>-%t   </a:t>
            </a:r>
            <a:r>
              <a:rPr lang="es-ES" sz="1800" b="1" noProof="1" smtClean="0">
                <a:solidFill>
                  <a:srgbClr val="FF0000"/>
                </a:solidFill>
              </a:rPr>
              <a:t>-%5p</a:t>
            </a:r>
            <a:r>
              <a:rPr lang="es-ES" sz="1800" b="1" noProof="1" smtClean="0">
                <a:solidFill>
                  <a:srgbClr val="0070C0"/>
                </a:solidFill>
              </a:rPr>
              <a:t> </a:t>
            </a:r>
            <a:r>
              <a:rPr lang="es-ES" sz="1800" b="1" noProof="1" smtClean="0">
                <a:solidFill>
                  <a:schemeClr val="tx2">
                    <a:lumMod val="75000"/>
                  </a:schemeClr>
                </a:solidFill>
              </a:rPr>
              <a:t>%c{2} </a:t>
            </a:r>
            <a:r>
              <a:rPr lang="es-ES" sz="1800" b="1" noProof="1" smtClean="0">
                <a:solidFill>
                  <a:srgbClr val="0070C0"/>
                </a:solidFill>
              </a:rPr>
              <a:t>:</a:t>
            </a:r>
            <a:r>
              <a:rPr lang="es-ES" sz="1800" b="1" noProof="1" smtClean="0">
                <a:solidFill>
                  <a:srgbClr val="C00000"/>
                </a:solidFill>
              </a:rPr>
              <a:t>%m%n</a:t>
            </a:r>
          </a:p>
          <a:p>
            <a:endParaRPr lang="en-US" sz="1600" noProof="1" smtClean="0">
              <a:solidFill>
                <a:schemeClr val="tx1">
                  <a:lumMod val="65000"/>
                  <a:lumOff val="35000"/>
                </a:schemeClr>
              </a:solidFill>
            </a:endParaRPr>
          </a:p>
          <a:p>
            <a:r>
              <a:rPr lang="es-ES" sz="1600" noProof="1" smtClean="0">
                <a:solidFill>
                  <a:schemeClr val="tx1">
                    <a:lumMod val="65000"/>
                    <a:lumOff val="35000"/>
                  </a:schemeClr>
                </a:solidFill>
              </a:rPr>
              <a:t>log.</a:t>
            </a:r>
            <a:r>
              <a:rPr lang="es-ES" sz="1600" b="1" noProof="1" smtClean="0">
                <a:solidFill>
                  <a:schemeClr val="accent6">
                    <a:lumMod val="50000"/>
                  </a:schemeClr>
                </a:solidFill>
              </a:rPr>
              <a:t>debug</a:t>
            </a:r>
            <a:r>
              <a:rPr lang="es-ES" sz="1600" noProof="1" smtClean="0">
                <a:solidFill>
                  <a:schemeClr val="tx1">
                    <a:lumMod val="65000"/>
                    <a:lumOff val="35000"/>
                  </a:schemeClr>
                </a:solidFill>
              </a:rPr>
              <a:t>("Hello this is an debug message"); </a:t>
            </a:r>
          </a:p>
          <a:p>
            <a:r>
              <a:rPr lang="es-ES" sz="1600" noProof="1" smtClean="0">
                <a:solidFill>
                  <a:schemeClr val="tx1">
                    <a:lumMod val="65000"/>
                    <a:lumOff val="35000"/>
                  </a:schemeClr>
                </a:solidFill>
              </a:rPr>
              <a:t>log.</a:t>
            </a:r>
            <a:r>
              <a:rPr lang="es-ES" sz="1600" b="1" noProof="1" smtClean="0">
                <a:solidFill>
                  <a:srgbClr val="00B050"/>
                </a:solidFill>
              </a:rPr>
              <a:t>info</a:t>
            </a:r>
            <a:r>
              <a:rPr lang="es-ES" sz="1600" noProof="1" smtClean="0">
                <a:solidFill>
                  <a:schemeClr val="tx1">
                    <a:lumMod val="65000"/>
                    <a:lumOff val="35000"/>
                  </a:schemeClr>
                </a:solidFill>
              </a:rPr>
              <a:t>("Hello this is an info message”);</a:t>
            </a:r>
          </a:p>
          <a:p>
            <a:endParaRPr lang="es-ES" sz="1600" noProof="1" smtClean="0">
              <a:solidFill>
                <a:schemeClr val="tx1">
                  <a:lumMod val="65000"/>
                  <a:lumOff val="35000"/>
                </a:schemeClr>
              </a:solidFill>
            </a:endParaRPr>
          </a:p>
          <a:p>
            <a:r>
              <a:rPr lang="es-ES" sz="1800" b="1" noProof="1" smtClean="0">
                <a:solidFill>
                  <a:srgbClr val="0070C0"/>
                </a:solidFill>
              </a:rPr>
              <a:t>2010-03-23  </a:t>
            </a:r>
            <a:r>
              <a:rPr lang="es-ES" sz="1600" b="1" noProof="1" smtClean="0">
                <a:solidFill>
                  <a:srgbClr val="7030A0"/>
                </a:solidFill>
              </a:rPr>
              <a:t>-main </a:t>
            </a:r>
            <a:r>
              <a:rPr lang="es-ES" sz="1600" b="1" noProof="1" smtClean="0">
                <a:solidFill>
                  <a:srgbClr val="FF0000"/>
                </a:solidFill>
              </a:rPr>
              <a:t>–DEBUG </a:t>
            </a:r>
            <a:r>
              <a:rPr lang="es-ES" sz="1600" b="1" noProof="1" smtClean="0">
                <a:solidFill>
                  <a:schemeClr val="tx2">
                    <a:lumMod val="75000"/>
                  </a:schemeClr>
                </a:solidFill>
              </a:rPr>
              <a:t>com.everis</a:t>
            </a:r>
            <a:r>
              <a:rPr lang="es-ES" sz="1600" b="1" noProof="1" smtClean="0">
                <a:solidFill>
                  <a:schemeClr val="tx1">
                    <a:lumMod val="65000"/>
                    <a:lumOff val="35000"/>
                  </a:schemeClr>
                </a:solidFill>
              </a:rPr>
              <a:t>:</a:t>
            </a:r>
            <a:r>
              <a:rPr lang="es-ES" sz="1600" b="1" noProof="1" smtClean="0">
                <a:solidFill>
                  <a:srgbClr val="C00000"/>
                </a:solidFill>
              </a:rPr>
              <a:t>Hello this is an debug message </a:t>
            </a:r>
          </a:p>
          <a:p>
            <a:r>
              <a:rPr lang="es-ES" sz="1800" b="1" noProof="1" smtClean="0">
                <a:solidFill>
                  <a:srgbClr val="0070C0"/>
                </a:solidFill>
              </a:rPr>
              <a:t>2010-03-23  </a:t>
            </a:r>
            <a:r>
              <a:rPr lang="es-ES" sz="1600" b="1" noProof="1" smtClean="0">
                <a:solidFill>
                  <a:srgbClr val="7030A0"/>
                </a:solidFill>
              </a:rPr>
              <a:t>-main </a:t>
            </a:r>
            <a:r>
              <a:rPr lang="es-ES" sz="1600" b="1" noProof="1" smtClean="0">
                <a:solidFill>
                  <a:srgbClr val="FF0000"/>
                </a:solidFill>
              </a:rPr>
              <a:t>–INFO     </a:t>
            </a:r>
            <a:r>
              <a:rPr lang="es-ES" sz="1600" b="1" noProof="1" smtClean="0">
                <a:solidFill>
                  <a:schemeClr val="tx2">
                    <a:lumMod val="75000"/>
                  </a:schemeClr>
                </a:solidFill>
              </a:rPr>
              <a:t>com.everis</a:t>
            </a:r>
            <a:r>
              <a:rPr lang="es-ES" sz="1600" b="1" noProof="1" smtClean="0">
                <a:solidFill>
                  <a:schemeClr val="tx1">
                    <a:lumMod val="65000"/>
                    <a:lumOff val="35000"/>
                  </a:schemeClr>
                </a:solidFill>
              </a:rPr>
              <a:t>:</a:t>
            </a:r>
            <a:r>
              <a:rPr lang="es-ES" sz="1600" b="1" noProof="1" smtClean="0">
                <a:solidFill>
                  <a:srgbClr val="C00000"/>
                </a:solidFill>
              </a:rPr>
              <a:t>Hello this is an info message</a:t>
            </a:r>
            <a:endParaRPr lang="es-ES" sz="1600" b="1" noProof="1">
              <a:solidFill>
                <a:srgbClr val="C0000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17" y="2038800"/>
            <a:ext cx="8349263" cy="231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301682"/>
      </p:ext>
    </p:extLst>
  </p:cSld>
  <p:clrMapOvr>
    <a:masterClrMapping/>
  </p:clrMapOvr>
  <p:transition>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6. Appenders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aphicFrame>
        <p:nvGraphicFramePr>
          <p:cNvPr id="4" name="3 Tabla"/>
          <p:cNvGraphicFramePr>
            <a:graphicFrameLocks noGrp="1"/>
          </p:cNvGraphicFramePr>
          <p:nvPr>
            <p:extLst>
              <p:ext uri="{D42A27DB-BD31-4B8C-83A1-F6EECF244321}">
                <p14:modId xmlns:p14="http://schemas.microsoft.com/office/powerpoint/2010/main" val="2369419985"/>
              </p:ext>
            </p:extLst>
          </p:nvPr>
        </p:nvGraphicFramePr>
        <p:xfrm>
          <a:off x="307976" y="1529005"/>
          <a:ext cx="8728520" cy="5068347"/>
        </p:xfrm>
        <a:graphic>
          <a:graphicData uri="http://schemas.openxmlformats.org/drawingml/2006/table">
            <a:tbl>
              <a:tblPr/>
              <a:tblGrid>
                <a:gridCol w="1254498"/>
                <a:gridCol w="7474022"/>
              </a:tblGrid>
              <a:tr h="499947">
                <a:tc>
                  <a:txBody>
                    <a:bodyPr/>
                    <a:lstStyle/>
                    <a:p>
                      <a:pPr algn="l" fontAlgn="t"/>
                      <a:r>
                        <a:rPr lang="es-ES" sz="1800" baseline="0" noProof="1" smtClean="0">
                          <a:effectLst/>
                        </a:rPr>
                        <a:t>Character</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s-ES" sz="1800" baseline="0" noProof="1" smtClean="0">
                          <a:effectLst/>
                        </a:rPr>
                        <a:t>Meaning</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390097">
                <a:tc>
                  <a:txBody>
                    <a:bodyPr/>
                    <a:lstStyle/>
                    <a:p>
                      <a:pPr fontAlgn="t"/>
                      <a:r>
                        <a:rPr lang="es-ES" sz="1800" baseline="0" noProof="1" smtClean="0">
                          <a:effectLst/>
                        </a:rPr>
                        <a:t>c</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category of the logging event. For example, for the category name "a.b.c" the pattern %c{2} will output "b.c".</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09798">
                <a:tc>
                  <a:txBody>
                    <a:bodyPr/>
                    <a:lstStyle/>
                    <a:p>
                      <a:pPr fontAlgn="t"/>
                      <a:r>
                        <a:rPr lang="es-ES" sz="1800" baseline="0" noProof="1" smtClean="0">
                          <a:effectLst/>
                        </a:rPr>
                        <a:t>C</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fully qualified class name of the caller issuing the logging request. For example, for the class name "org.apache.xyz.SomeClass", the pattern %C{1} will output "SomeClass".</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90097">
                <a:tc>
                  <a:txBody>
                    <a:bodyPr/>
                    <a:lstStyle/>
                    <a:p>
                      <a:pPr fontAlgn="t"/>
                      <a:r>
                        <a:rPr lang="es-ES" sz="1800" baseline="0" noProof="1" smtClean="0">
                          <a:effectLst/>
                        </a:rPr>
                        <a:t>d</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date of the logging event. For example, %d{HH:mm:ss,SSS} or %d{dd MMM yyyy HH:mm:ss,SSS}.</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1800" baseline="0" noProof="1" smtClean="0">
                          <a:effectLst/>
                        </a:rPr>
                        <a:t>F</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file name where the logging request was issued.</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1800" baseline="0" noProof="1" smtClean="0">
                          <a:effectLst/>
                        </a:rPr>
                        <a:t>l</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location information of the caller which generated the logging event.</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1800" baseline="0" noProof="1" smtClean="0">
                          <a:effectLst/>
                        </a:rPr>
                        <a:t>L</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line number from where the logging request was issued.</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1800" baseline="0" noProof="1" smtClean="0">
                          <a:effectLst/>
                        </a:rPr>
                        <a:t>m</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application supplied message associated with the logging event.</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1800" baseline="0" noProof="1" smtClean="0">
                          <a:effectLst/>
                        </a:rPr>
                        <a:t>M</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Used to output the method name where the logging request was issued.</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1800" baseline="0" noProof="1" smtClean="0">
                          <a:effectLst/>
                        </a:rPr>
                        <a:t>n</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Outputs the platform dependent line separator character or characters.</a:t>
                      </a:r>
                      <a:endParaRPr lang="en-U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15896439"/>
      </p:ext>
    </p:extLst>
  </p:cSld>
  <p:clrMapOvr>
    <a:masterClrMapping/>
  </p:clrMapOvr>
  <p:transition>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6. Appenders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aphicFrame>
        <p:nvGraphicFramePr>
          <p:cNvPr id="4" name="3 Tabla"/>
          <p:cNvGraphicFramePr>
            <a:graphicFrameLocks noGrp="1"/>
          </p:cNvGraphicFramePr>
          <p:nvPr>
            <p:extLst>
              <p:ext uri="{D42A27DB-BD31-4B8C-83A1-F6EECF244321}">
                <p14:modId xmlns:p14="http://schemas.microsoft.com/office/powerpoint/2010/main" val="3411847400"/>
              </p:ext>
            </p:extLst>
          </p:nvPr>
        </p:nvGraphicFramePr>
        <p:xfrm>
          <a:off x="307976" y="1567061"/>
          <a:ext cx="8656512" cy="4155147"/>
        </p:xfrm>
        <a:graphic>
          <a:graphicData uri="http://schemas.openxmlformats.org/drawingml/2006/table">
            <a:tbl>
              <a:tblPr/>
              <a:tblGrid>
                <a:gridCol w="1254498"/>
                <a:gridCol w="7402014"/>
              </a:tblGrid>
              <a:tr h="499947">
                <a:tc>
                  <a:txBody>
                    <a:bodyPr/>
                    <a:lstStyle/>
                    <a:p>
                      <a:pPr algn="l" fontAlgn="t"/>
                      <a:r>
                        <a:rPr lang="es-ES" sz="1800" baseline="0" noProof="1" smtClean="0">
                          <a:effectLst/>
                        </a:rPr>
                        <a:t>Character</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s-ES" sz="1800" baseline="0" noProof="1" smtClean="0">
                          <a:effectLst/>
                        </a:rPr>
                        <a:t>Meaning</a:t>
                      </a:r>
                      <a:endParaRPr lang="es-ES" sz="18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170397">
                <a:tc>
                  <a:txBody>
                    <a:bodyPr/>
                    <a:lstStyle/>
                    <a:p>
                      <a:pPr fontAlgn="t"/>
                      <a:r>
                        <a:rPr lang="es-ES" sz="2000" baseline="0" noProof="1" smtClean="0">
                          <a:effectLst/>
                        </a:rPr>
                        <a:t>p</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s-ES" sz="2000" baseline="0" noProof="1" smtClean="0">
                          <a:effectLst/>
                        </a:rPr>
                        <a:t>Used to output the priority of the logging event.</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90097">
                <a:tc>
                  <a:txBody>
                    <a:bodyPr/>
                    <a:lstStyle/>
                    <a:p>
                      <a:pPr fontAlgn="t"/>
                      <a:r>
                        <a:rPr lang="es-ES" sz="2000" baseline="0" noProof="1" smtClean="0">
                          <a:effectLst/>
                        </a:rPr>
                        <a:t>r</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s-ES" sz="2000" baseline="0" noProof="1" smtClean="0">
                          <a:effectLst/>
                        </a:rPr>
                        <a:t>Used to output the number of milliseconds elapsed from the construction of the layout until the creation of the logging event.</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0247">
                <a:tc>
                  <a:txBody>
                    <a:bodyPr/>
                    <a:lstStyle/>
                    <a:p>
                      <a:pPr fontAlgn="t"/>
                      <a:r>
                        <a:rPr lang="es-ES" sz="2000" baseline="0" noProof="1" smtClean="0">
                          <a:effectLst/>
                        </a:rPr>
                        <a:t>t</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s-ES" sz="2000" baseline="0" noProof="1" smtClean="0">
                          <a:effectLst/>
                        </a:rPr>
                        <a:t>Used to output the name of the thread that generated the logging event.</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90097">
                <a:tc>
                  <a:txBody>
                    <a:bodyPr/>
                    <a:lstStyle/>
                    <a:p>
                      <a:pPr fontAlgn="t"/>
                      <a:r>
                        <a:rPr lang="es-ES" sz="2000" baseline="0" noProof="1" smtClean="0">
                          <a:effectLst/>
                        </a:rPr>
                        <a:t>x</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s-ES" sz="2000" baseline="0" noProof="1" smtClean="0">
                          <a:effectLst/>
                        </a:rPr>
                        <a:t>Used to output the NDC (nested diagnostic context) associated with the thread that generated the logging event.</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99947">
                <a:tc>
                  <a:txBody>
                    <a:bodyPr/>
                    <a:lstStyle/>
                    <a:p>
                      <a:pPr fontAlgn="t"/>
                      <a:r>
                        <a:rPr lang="es-ES" sz="2000" baseline="0" noProof="1" smtClean="0">
                          <a:effectLst/>
                        </a:rPr>
                        <a:t>X</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s-ES" sz="2000" baseline="0" noProof="1" smtClean="0">
                          <a:effectLst/>
                        </a:rPr>
                        <a:t>The X conversion character is followed by the key for the MDC. For example, X{clientIP} will print the information stored in the MDC against the key clientIP.</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70397">
                <a:tc>
                  <a:txBody>
                    <a:bodyPr/>
                    <a:lstStyle/>
                    <a:p>
                      <a:pPr fontAlgn="t"/>
                      <a:r>
                        <a:rPr lang="es-ES" sz="2000" baseline="0" noProof="1" smtClean="0">
                          <a:effectLst/>
                        </a:rPr>
                        <a:t>%</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s-ES" sz="2000" baseline="0" noProof="1" smtClean="0">
                          <a:effectLst/>
                        </a:rPr>
                        <a:t>The literal percent sign. %% will print a % sign.</a:t>
                      </a:r>
                      <a:endParaRPr lang="es-ES" sz="2000" baseline="0" noProof="1">
                        <a:effectLst/>
                      </a:endParaRPr>
                    </a:p>
                  </a:txBody>
                  <a:tcPr marL="25200" marR="25200" marT="25200" marB="25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8808659"/>
      </p:ext>
    </p:extLst>
  </p:cSld>
  <p:clrMapOvr>
    <a:masterClrMapping/>
  </p:clrMapOvr>
  <p:transition>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8. Log4J</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6. Appenders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aphicFrame>
        <p:nvGraphicFramePr>
          <p:cNvPr id="6" name="5 Tabla"/>
          <p:cNvGraphicFramePr>
            <a:graphicFrameLocks noGrp="1"/>
          </p:cNvGraphicFramePr>
          <p:nvPr>
            <p:extLst>
              <p:ext uri="{D42A27DB-BD31-4B8C-83A1-F6EECF244321}">
                <p14:modId xmlns:p14="http://schemas.microsoft.com/office/powerpoint/2010/main" val="1517222161"/>
              </p:ext>
            </p:extLst>
          </p:nvPr>
        </p:nvGraphicFramePr>
        <p:xfrm>
          <a:off x="251520" y="1536664"/>
          <a:ext cx="8784978" cy="4952827"/>
        </p:xfrm>
        <a:graphic>
          <a:graphicData uri="http://schemas.openxmlformats.org/drawingml/2006/table">
            <a:tbl>
              <a:tblPr/>
              <a:tblGrid>
                <a:gridCol w="1152128"/>
                <a:gridCol w="1224136"/>
                <a:gridCol w="936104"/>
                <a:gridCol w="1080120"/>
                <a:gridCol w="4392490"/>
              </a:tblGrid>
              <a:tr h="155601">
                <a:tc>
                  <a:txBody>
                    <a:bodyPr/>
                    <a:lstStyle/>
                    <a:p>
                      <a:pPr algn="l" fontAlgn="t"/>
                      <a:r>
                        <a:rPr lang="es-ES" sz="1800" baseline="0" noProof="1" smtClean="0">
                          <a:effectLst/>
                        </a:rPr>
                        <a:t>Format modifier</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s-ES" sz="1800" baseline="0" noProof="1" smtClean="0">
                          <a:effectLst/>
                        </a:rPr>
                        <a:t>left justify</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s-ES" sz="1800" baseline="0" noProof="1" smtClean="0">
                          <a:effectLst/>
                        </a:rPr>
                        <a:t>minimum width</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s-ES" sz="1800" baseline="0" noProof="1" smtClean="0">
                          <a:effectLst/>
                        </a:rPr>
                        <a:t>maximum width</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s-ES" sz="1800" baseline="0" noProof="1" smtClean="0">
                          <a:effectLst/>
                        </a:rPr>
                        <a:t>comment</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642700">
                <a:tc>
                  <a:txBody>
                    <a:bodyPr/>
                    <a:lstStyle/>
                    <a:p>
                      <a:pPr algn="ctr" fontAlgn="t"/>
                      <a:r>
                        <a:rPr lang="es-ES" sz="1800" baseline="0" noProof="1" smtClean="0">
                          <a:effectLst/>
                        </a:rPr>
                        <a:t>%20c</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false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20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none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Left pad with spaces if the category name is less than 20 characters long.</a:t>
                      </a:r>
                      <a:endParaRPr lang="en-U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2700">
                <a:tc>
                  <a:txBody>
                    <a:bodyPr/>
                    <a:lstStyle/>
                    <a:p>
                      <a:pPr algn="ctr" fontAlgn="t"/>
                      <a:r>
                        <a:rPr lang="es-ES" sz="1800" baseline="0" noProof="1" smtClean="0">
                          <a:effectLst/>
                        </a:rPr>
                        <a:t>%-20c</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true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20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none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Right pad with spaces if the category name is less than 20 characters long.</a:t>
                      </a:r>
                      <a:endParaRPr lang="en-U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2700">
                <a:tc>
                  <a:txBody>
                    <a:bodyPr/>
                    <a:lstStyle/>
                    <a:p>
                      <a:pPr algn="ctr" fontAlgn="t"/>
                      <a:r>
                        <a:rPr lang="es-ES" sz="1800" baseline="0" noProof="1" smtClean="0">
                          <a:effectLst/>
                        </a:rPr>
                        <a:t>%.30c</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NA</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none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30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Truncate from the beginning if the category name is longer than 30 characters.</a:t>
                      </a:r>
                      <a:endParaRPr lang="en-U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251574">
                <a:tc>
                  <a:txBody>
                    <a:bodyPr/>
                    <a:lstStyle/>
                    <a:p>
                      <a:pPr algn="ctr" fontAlgn="t"/>
                      <a:r>
                        <a:rPr lang="es-ES" sz="1800" baseline="0" noProof="1" smtClean="0">
                          <a:effectLst/>
                        </a:rPr>
                        <a:t>%20.30c</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false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20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30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Left pad with spaces if the category name is shorter than 20 characters. However, if the category name is longer than 30 characters, then truncate from the beginning.</a:t>
                      </a:r>
                      <a:endParaRPr lang="en-U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190687">
                <a:tc>
                  <a:txBody>
                    <a:bodyPr/>
                    <a:lstStyle/>
                    <a:p>
                      <a:pPr algn="ctr" fontAlgn="t"/>
                      <a:r>
                        <a:rPr lang="es-ES" sz="1800" baseline="0" noProof="1" smtClean="0">
                          <a:effectLst/>
                        </a:rPr>
                        <a:t>%-20.30c</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true</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20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s-ES" sz="1800" baseline="0" noProof="1" smtClean="0">
                          <a:effectLst/>
                        </a:rPr>
                        <a:t>30</a:t>
                      </a:r>
                      <a:endParaRPr lang="es-E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aseline="0" noProof="1" smtClean="0">
                          <a:effectLst/>
                        </a:rPr>
                        <a:t>Right pad with spaces if the category name is shorter than 20 characters. However, if category name is longer than 30 characters, then truncate from the beginning.</a:t>
                      </a:r>
                      <a:endParaRPr lang="en-US" sz="1800" baseline="0" noProof="1">
                        <a:effectLst/>
                      </a:endParaRPr>
                    </a:p>
                  </a:txBody>
                  <a:tcPr marL="16913" marR="16913" marT="16913" marB="169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85241526"/>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1.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11. Seleccionar el tema</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7" name="Imagen 6"/>
          <p:cNvPicPr>
            <a:picLocks noChangeAspect="1"/>
          </p:cNvPicPr>
          <p:nvPr/>
        </p:nvPicPr>
        <p:blipFill>
          <a:blip r:embed="rId3"/>
          <a:stretch>
            <a:fillRect/>
          </a:stretch>
        </p:blipFill>
        <p:spPr>
          <a:xfrm>
            <a:off x="1559459" y="1916832"/>
            <a:ext cx="5795487" cy="4876252"/>
          </a:xfrm>
          <a:prstGeom prst="rect">
            <a:avLst/>
          </a:prstGeom>
        </p:spPr>
      </p:pic>
    </p:spTree>
    <p:extLst>
      <p:ext uri="{BB962C8B-B14F-4D97-AF65-F5344CB8AC3E}">
        <p14:creationId xmlns:p14="http://schemas.microsoft.com/office/powerpoint/2010/main" val="3836251474"/>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1.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2025751"/>
            <a:ext cx="2535833" cy="9518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sz="1600" dirty="0">
                <a:solidFill>
                  <a:schemeClr val="tx1">
                    <a:lumMod val="65000"/>
                    <a:lumOff val="35000"/>
                  </a:schemeClr>
                </a:solidFill>
                <a:latin typeface="Arial" pitchFamily="34" charset="0"/>
                <a:cs typeface="Arial" pitchFamily="34" charset="0"/>
              </a:rPr>
              <a:t>Swing</a:t>
            </a:r>
          </a:p>
          <a:p>
            <a:pPr lvl="1"/>
            <a:r>
              <a:rPr lang="es-ES" sz="1600" dirty="0">
                <a:solidFill>
                  <a:schemeClr val="tx1">
                    <a:lumMod val="65000"/>
                    <a:lumOff val="35000"/>
                  </a:schemeClr>
                </a:solidFill>
                <a:latin typeface="Arial" pitchFamily="34" charset="0"/>
                <a:cs typeface="Arial" pitchFamily="34" charset="0"/>
              </a:rPr>
              <a:t>Android</a:t>
            </a:r>
          </a:p>
          <a:p>
            <a:pPr lvl="1"/>
            <a:r>
              <a:rPr lang="es-ES" sz="1600" dirty="0">
                <a:solidFill>
                  <a:schemeClr val="tx1">
                    <a:lumMod val="65000"/>
                    <a:lumOff val="35000"/>
                  </a:schemeClr>
                </a:solidFill>
                <a:latin typeface="Arial" pitchFamily="34" charset="0"/>
                <a:cs typeface="Arial" pitchFamily="34" charset="0"/>
              </a:rPr>
              <a:t>Plugin </a:t>
            </a:r>
            <a:r>
              <a:rPr lang="es-ES" sz="1600" dirty="0" err="1">
                <a:solidFill>
                  <a:schemeClr val="tx1">
                    <a:lumMod val="65000"/>
                    <a:lumOff val="35000"/>
                  </a:schemeClr>
                </a:solidFill>
                <a:latin typeface="Arial" pitchFamily="34" charset="0"/>
                <a:cs typeface="Arial" pitchFamily="34" charset="0"/>
              </a:rPr>
              <a:t>Dev</a:t>
            </a:r>
            <a:endParaRPr lang="es-ES" sz="16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sp>
        <p:nvSpPr>
          <p:cNvPr id="13" name="Marcador de contenido 2"/>
          <p:cNvSpPr txBox="1">
            <a:spLocks/>
          </p:cNvSpPr>
          <p:nvPr/>
        </p:nvSpPr>
        <p:spPr>
          <a:xfrm>
            <a:off x="460375" y="1572742"/>
            <a:ext cx="2535833"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12. Deseleccionar</a:t>
            </a:r>
          </a:p>
        </p:txBody>
      </p:sp>
      <p:pic>
        <p:nvPicPr>
          <p:cNvPr id="9" name="Imagen 8"/>
          <p:cNvPicPr>
            <a:picLocks noChangeAspect="1"/>
          </p:cNvPicPr>
          <p:nvPr/>
        </p:nvPicPr>
        <p:blipFill>
          <a:blip r:embed="rId3"/>
          <a:stretch>
            <a:fillRect/>
          </a:stretch>
        </p:blipFill>
        <p:spPr>
          <a:xfrm>
            <a:off x="2996208" y="1412634"/>
            <a:ext cx="6094501" cy="5407265"/>
          </a:xfrm>
          <a:prstGeom prst="rect">
            <a:avLst/>
          </a:prstGeom>
        </p:spPr>
      </p:pic>
    </p:spTree>
    <p:extLst>
      <p:ext uri="{BB962C8B-B14F-4D97-AF65-F5344CB8AC3E}">
        <p14:creationId xmlns:p14="http://schemas.microsoft.com/office/powerpoint/2010/main" val="850177964"/>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1.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13. Ignoramos los plugins de </a:t>
            </a:r>
            <a:r>
              <a:rPr lang="es-ES" sz="2000" dirty="0" err="1">
                <a:solidFill>
                  <a:schemeClr val="tx1">
                    <a:lumMod val="65000"/>
                    <a:lumOff val="35000"/>
                  </a:schemeClr>
                </a:solidFill>
                <a:latin typeface="Arial" pitchFamily="34" charset="0"/>
                <a:cs typeface="Arial" pitchFamily="34" charset="0"/>
              </a:rPr>
              <a:t>Scala</a:t>
            </a:r>
            <a:r>
              <a:rPr lang="es-ES" sz="2000" dirty="0">
                <a:solidFill>
                  <a:schemeClr val="tx1">
                    <a:lumMod val="65000"/>
                    <a:lumOff val="35000"/>
                  </a:schemeClr>
                </a:solidFill>
                <a:latin typeface="Arial" pitchFamily="34" charset="0"/>
                <a:cs typeface="Arial" pitchFamily="34" charset="0"/>
              </a:rPr>
              <a:t> e </a:t>
            </a:r>
            <a:r>
              <a:rPr lang="es-ES" sz="2000" dirty="0" err="1">
                <a:solidFill>
                  <a:schemeClr val="tx1">
                    <a:lumMod val="65000"/>
                    <a:lumOff val="35000"/>
                  </a:schemeClr>
                </a:solidFill>
                <a:latin typeface="Arial" pitchFamily="34" charset="0"/>
                <a:cs typeface="Arial" pitchFamily="34" charset="0"/>
              </a:rPr>
              <a:t>IdeaVim</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547664" y="1916832"/>
            <a:ext cx="5878400" cy="4887740"/>
          </a:xfrm>
          <a:prstGeom prst="rect">
            <a:avLst/>
          </a:prstGeom>
        </p:spPr>
      </p:pic>
    </p:spTree>
    <p:extLst>
      <p:ext uri="{BB962C8B-B14F-4D97-AF65-F5344CB8AC3E}">
        <p14:creationId xmlns:p14="http://schemas.microsoft.com/office/powerpoint/2010/main" val="3834520401"/>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17</a:t>
            </a:fld>
            <a:endParaRPr lang="es-ES" dirty="0"/>
          </a:p>
        </p:txBody>
      </p:sp>
      <p:sp>
        <p:nvSpPr>
          <p:cNvPr id="5" name="2 Marcador de contenido"/>
          <p:cNvSpPr txBox="1">
            <a:spLocks/>
          </p:cNvSpPr>
          <p:nvPr/>
        </p:nvSpPr>
        <p:spPr>
          <a:xfrm>
            <a:off x="2987823" y="3933056"/>
            <a:ext cx="5616624" cy="2423294"/>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355600" lvl="1" indent="0">
              <a:buNone/>
            </a:pPr>
            <a:r>
              <a:rPr lang="es-ES" b="1" dirty="0" smtClean="0"/>
              <a:t>2.1 ¿Qué es Java?</a:t>
            </a:r>
          </a:p>
          <a:p>
            <a:pPr marL="355600" lvl="1" indent="0">
              <a:buNone/>
            </a:pPr>
            <a:r>
              <a:rPr lang="es-ES" b="1" dirty="0" smtClean="0"/>
              <a:t>2.2 Instalación</a:t>
            </a:r>
          </a:p>
          <a:p>
            <a:pPr marL="355600" lvl="1" indent="0">
              <a:buNone/>
            </a:pPr>
            <a:r>
              <a:rPr lang="es-ES" b="1" dirty="0" smtClean="0"/>
              <a:t>2.3 Primer programa</a:t>
            </a:r>
          </a:p>
          <a:p>
            <a:pPr marL="355600" lvl="1" indent="0">
              <a:buNone/>
            </a:pPr>
            <a:r>
              <a:rPr lang="es-ES" b="1" dirty="0" smtClean="0"/>
              <a:t>2.4 Tipos de datos</a:t>
            </a:r>
          </a:p>
          <a:p>
            <a:pPr marL="355600" lvl="1" indent="0">
              <a:buNone/>
            </a:pPr>
            <a:r>
              <a:rPr lang="es-ES" b="1" dirty="0" smtClean="0"/>
              <a:t>2.5 Variables</a:t>
            </a:r>
          </a:p>
          <a:p>
            <a:pPr marL="355600" lvl="1" indent="0">
              <a:buNone/>
            </a:pPr>
            <a:r>
              <a:rPr lang="es-ES" b="1" dirty="0" smtClean="0"/>
              <a:t>2.6 Operadores</a:t>
            </a:r>
          </a:p>
          <a:p>
            <a:pPr marL="355600" lvl="1" indent="0">
              <a:buNone/>
            </a:pPr>
            <a:r>
              <a:rPr lang="es-ES" b="1" dirty="0" smtClean="0"/>
              <a:t>2.7 Funciones</a:t>
            </a:r>
          </a:p>
          <a:p>
            <a:pPr marL="355600" lvl="1" indent="0">
              <a:buNone/>
            </a:pPr>
            <a:r>
              <a:rPr lang="es-ES" b="1" dirty="0" smtClean="0"/>
              <a:t>2.8 Ámbitos de variables y constantes</a:t>
            </a:r>
          </a:p>
          <a:p>
            <a:pPr marL="355600" lvl="1" indent="0">
              <a:buNone/>
            </a:pPr>
            <a:r>
              <a:rPr lang="es-ES" sz="1600" b="1" dirty="0" smtClean="0">
                <a:solidFill>
                  <a:schemeClr val="bg1">
                    <a:lumMod val="50000"/>
                  </a:schemeClr>
                </a:solidFill>
              </a:rPr>
              <a:t>2.9 Ejercicios</a:t>
            </a:r>
            <a:endParaRPr lang="es-ES" sz="1600" b="1" dirty="0">
              <a:solidFill>
                <a:schemeClr val="bg1">
                  <a:lumMod val="50000"/>
                </a:schemeClr>
              </a:solidFill>
            </a:endParaRPr>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2</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a:solidFill>
                  <a:srgbClr val="9AAE04"/>
                </a:solidFill>
                <a:latin typeface="Arial" pitchFamily="34" charset="0"/>
                <a:ea typeface="+mj-ea"/>
                <a:cs typeface="Arial" pitchFamily="34" charset="0"/>
              </a:rPr>
              <a:t>Introducción a Java</a:t>
            </a:r>
            <a:endParaRPr lang="es-ES" dirty="0"/>
          </a:p>
        </p:txBody>
      </p:sp>
    </p:spTree>
    <p:extLst>
      <p:ext uri="{BB962C8B-B14F-4D97-AF65-F5344CB8AC3E}">
        <p14:creationId xmlns:p14="http://schemas.microsoft.com/office/powerpoint/2010/main" val="969806120"/>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158417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Java es un lenguaje de programación originalmente desarrollado por </a:t>
            </a:r>
            <a:r>
              <a:rPr lang="es-ES" sz="2000" dirty="0" err="1">
                <a:solidFill>
                  <a:schemeClr val="tx1">
                    <a:lumMod val="65000"/>
                    <a:lumOff val="35000"/>
                  </a:schemeClr>
                </a:solidFill>
                <a:latin typeface="Arial" pitchFamily="34" charset="0"/>
                <a:cs typeface="Arial" pitchFamily="34" charset="0"/>
              </a:rPr>
              <a:t>Sun</a:t>
            </a:r>
            <a:r>
              <a:rPr lang="es-ES" sz="2000" dirty="0">
                <a:solidFill>
                  <a:schemeClr val="tx1">
                    <a:lumMod val="65000"/>
                    <a:lumOff val="35000"/>
                  </a:schemeClr>
                </a:solidFill>
                <a:latin typeface="Arial" pitchFamily="34" charset="0"/>
                <a:cs typeface="Arial" pitchFamily="34" charset="0"/>
              </a:rPr>
              <a:t> Microsystems y actualmente propiedad de Oracle</a:t>
            </a:r>
          </a:p>
          <a:p>
            <a:r>
              <a:rPr lang="es-ES" sz="2000" dirty="0">
                <a:solidFill>
                  <a:schemeClr val="tx1">
                    <a:lumMod val="65000"/>
                    <a:lumOff val="35000"/>
                  </a:schemeClr>
                </a:solidFill>
                <a:latin typeface="Arial" pitchFamily="34" charset="0"/>
                <a:cs typeface="Arial" pitchFamily="34" charset="0"/>
              </a:rPr>
              <a:t>Es un lenguaje orientado a objetos (no completamente)</a:t>
            </a:r>
          </a:p>
          <a:p>
            <a:r>
              <a:rPr lang="es-ES" sz="2000" dirty="0">
                <a:solidFill>
                  <a:schemeClr val="tx1">
                    <a:lumMod val="65000"/>
                    <a:lumOff val="35000"/>
                  </a:schemeClr>
                </a:solidFill>
                <a:latin typeface="Arial" pitchFamily="34" charset="0"/>
                <a:cs typeface="Arial" pitchFamily="34" charset="0"/>
              </a:rPr>
              <a:t>Una de las mayores ventajas del lenguaje es que es </a:t>
            </a:r>
            <a:r>
              <a:rPr lang="es-ES" sz="2000" b="1" dirty="0">
                <a:solidFill>
                  <a:schemeClr val="tx1">
                    <a:lumMod val="65000"/>
                    <a:lumOff val="35000"/>
                  </a:schemeClr>
                </a:solidFill>
                <a:latin typeface="Arial" pitchFamily="34" charset="0"/>
                <a:cs typeface="Arial" pitchFamily="34" charset="0"/>
              </a:rPr>
              <a:t>multiplataforma</a:t>
            </a:r>
            <a:endParaRPr lang="es-ES" sz="1600" b="1"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1. ¿Qué es Java?</a:t>
            </a:r>
          </a:p>
        </p:txBody>
      </p:sp>
      <p:pic>
        <p:nvPicPr>
          <p:cNvPr id="11" name="Imagen 10"/>
          <p:cNvPicPr>
            <a:picLocks noChangeAspect="1"/>
          </p:cNvPicPr>
          <p:nvPr/>
        </p:nvPicPr>
        <p:blipFill>
          <a:blip r:embed="rId3"/>
          <a:stretch>
            <a:fillRect/>
          </a:stretch>
        </p:blipFill>
        <p:spPr>
          <a:xfrm>
            <a:off x="2340915" y="3334796"/>
            <a:ext cx="4597374" cy="3331935"/>
          </a:xfrm>
          <a:prstGeom prst="rect">
            <a:avLst/>
          </a:prstGeom>
        </p:spPr>
      </p:pic>
    </p:spTree>
    <p:extLst>
      <p:ext uri="{BB962C8B-B14F-4D97-AF65-F5344CB8AC3E}">
        <p14:creationId xmlns:p14="http://schemas.microsoft.com/office/powerpoint/2010/main" val="18163175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2.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158417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s-ES" sz="2000" dirty="0">
                <a:solidFill>
                  <a:schemeClr val="tx1">
                    <a:lumMod val="65000"/>
                    <a:lumOff val="35000"/>
                  </a:schemeClr>
                </a:solidFill>
                <a:latin typeface="Arial" pitchFamily="34" charset="0"/>
                <a:cs typeface="Arial" pitchFamily="34" charset="0"/>
              </a:rPr>
              <a:t>Entrar en </a:t>
            </a:r>
            <a:r>
              <a:rPr lang="es-ES" sz="2000" dirty="0">
                <a:solidFill>
                  <a:schemeClr val="tx1">
                    <a:lumMod val="65000"/>
                    <a:lumOff val="35000"/>
                  </a:schemeClr>
                </a:solidFill>
                <a:latin typeface="Arial" pitchFamily="34" charset="0"/>
                <a:cs typeface="Arial" pitchFamily="34" charset="0"/>
                <a:hlinkClick r:id="rId3"/>
              </a:rPr>
              <a:t>http://www.oracle.com/technetwork/es/java/javase/downloads/jdk7-downloads-1880260.html</a:t>
            </a:r>
            <a:r>
              <a:rPr lang="es-ES" sz="2000" dirty="0">
                <a:solidFill>
                  <a:schemeClr val="tx1">
                    <a:lumMod val="65000"/>
                    <a:lumOff val="35000"/>
                  </a:schemeClr>
                </a:solidFill>
                <a:latin typeface="Arial" pitchFamily="34" charset="0"/>
                <a:cs typeface="Arial" pitchFamily="34" charset="0"/>
              </a:rPr>
              <a:t> (Buscar JDK 7 en Google)</a:t>
            </a:r>
          </a:p>
          <a:p>
            <a:pPr marL="457200" indent="-457200">
              <a:buFont typeface="+mj-lt"/>
              <a:buAutoNum type="arabicPeriod"/>
            </a:pPr>
            <a:r>
              <a:rPr lang="es-ES" sz="2000" dirty="0">
                <a:solidFill>
                  <a:schemeClr val="tx1">
                    <a:lumMod val="65000"/>
                    <a:lumOff val="35000"/>
                  </a:schemeClr>
                </a:solidFill>
                <a:latin typeface="Arial" pitchFamily="34" charset="0"/>
                <a:cs typeface="Arial" pitchFamily="34" charset="0"/>
              </a:rPr>
              <a:t>Aceptar las condiciones de uso y descargar la versión x64 para Windows</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4"/>
          <a:stretch>
            <a:fillRect/>
          </a:stretch>
        </p:blipFill>
        <p:spPr>
          <a:xfrm>
            <a:off x="1524998" y="3088281"/>
            <a:ext cx="6159451" cy="3769719"/>
          </a:xfrm>
          <a:prstGeom prst="rect">
            <a:avLst/>
          </a:prstGeom>
        </p:spPr>
      </p:pic>
    </p:spTree>
    <p:extLst>
      <p:ext uri="{BB962C8B-B14F-4D97-AF65-F5344CB8AC3E}">
        <p14:creationId xmlns:p14="http://schemas.microsoft.com/office/powerpoint/2010/main" val="42167200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2120032" y="1628800"/>
            <a:ext cx="6786747" cy="679172"/>
          </a:xfrm>
        </p:spPr>
        <p:txBody>
          <a:bodyPr/>
          <a:lstStyle/>
          <a:p>
            <a:r>
              <a:rPr lang="es-ES" dirty="0"/>
              <a:t>Índice </a:t>
            </a:r>
          </a:p>
        </p:txBody>
      </p:sp>
      <p:sp>
        <p:nvSpPr>
          <p:cNvPr id="3" name="2 Marcador de texto"/>
          <p:cNvSpPr>
            <a:spLocks noGrp="1"/>
          </p:cNvSpPr>
          <p:nvPr>
            <p:ph type="body" sz="quarter" idx="13"/>
          </p:nvPr>
        </p:nvSpPr>
        <p:spPr>
          <a:xfrm>
            <a:off x="2123728" y="2204864"/>
            <a:ext cx="7020272" cy="4176463"/>
          </a:xfrm>
        </p:spPr>
        <p:txBody>
          <a:bodyPr>
            <a:normAutofit/>
          </a:bodyPr>
          <a:lstStyle/>
          <a:p>
            <a:pPr lvl="0"/>
            <a:r>
              <a:rPr lang="es-ES" dirty="0" smtClean="0"/>
              <a:t>Introducción </a:t>
            </a:r>
            <a:r>
              <a:rPr lang="es-ES" dirty="0"/>
              <a:t>a IntelliJ IDEA</a:t>
            </a:r>
          </a:p>
          <a:p>
            <a:pPr lvl="0"/>
            <a:r>
              <a:rPr lang="es-ES" dirty="0" smtClean="0"/>
              <a:t>Introducción </a:t>
            </a:r>
            <a:r>
              <a:rPr lang="es-ES" dirty="0"/>
              <a:t>a Java</a:t>
            </a:r>
          </a:p>
          <a:p>
            <a:pPr lvl="0"/>
            <a:r>
              <a:rPr lang="es-ES" dirty="0" smtClean="0"/>
              <a:t>Condicionales</a:t>
            </a:r>
            <a:r>
              <a:rPr lang="es-ES" dirty="0"/>
              <a:t>, Bucles y Listas</a:t>
            </a:r>
          </a:p>
          <a:p>
            <a:pPr lvl="0"/>
            <a:r>
              <a:rPr lang="es-ES" dirty="0" smtClean="0"/>
              <a:t>Strings</a:t>
            </a:r>
            <a:endParaRPr lang="es-ES" dirty="0"/>
          </a:p>
          <a:p>
            <a:pPr lvl="0"/>
            <a:r>
              <a:rPr lang="es-ES" dirty="0" smtClean="0"/>
              <a:t>Clases </a:t>
            </a:r>
            <a:r>
              <a:rPr lang="es-ES" dirty="0"/>
              <a:t>y Atributos</a:t>
            </a:r>
          </a:p>
          <a:p>
            <a:pPr lvl="0"/>
            <a:r>
              <a:rPr lang="es-ES" dirty="0" smtClean="0"/>
              <a:t>Programación </a:t>
            </a:r>
            <a:r>
              <a:rPr lang="es-ES" dirty="0"/>
              <a:t>OO </a:t>
            </a:r>
            <a:endParaRPr lang="es-ES" dirty="0" smtClean="0"/>
          </a:p>
          <a:p>
            <a:pPr lvl="0"/>
            <a:r>
              <a:rPr lang="en-US" dirty="0" smtClean="0"/>
              <a:t>Maven</a:t>
            </a:r>
            <a:endParaRPr lang="es-ES" dirty="0"/>
          </a:p>
        </p:txBody>
      </p:sp>
      <p:sp>
        <p:nvSpPr>
          <p:cNvPr id="4" name="3 Marcador de número de diapositiva"/>
          <p:cNvSpPr>
            <a:spLocks noGrp="1"/>
          </p:cNvSpPr>
          <p:nvPr>
            <p:ph type="sldNum" sz="quarter" idx="12"/>
          </p:nvPr>
        </p:nvSpPr>
        <p:spPr/>
        <p:txBody>
          <a:bodyPr/>
          <a:lstStyle/>
          <a:p>
            <a:fld id="{E60061AB-E3E3-4B82-98B1-945D99ABF5FB}" type="slidenum">
              <a:rPr lang="es-ES" smtClean="0"/>
              <a:t>2</a:t>
            </a:fld>
            <a:endParaRPr lang="es-ES" dirty="0"/>
          </a:p>
        </p:txBody>
      </p:sp>
    </p:spTree>
    <p:extLst>
      <p:ext uri="{BB962C8B-B14F-4D97-AF65-F5344CB8AC3E}">
        <p14:creationId xmlns:p14="http://schemas.microsoft.com/office/powerpoint/2010/main" val="4029974942"/>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2.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4847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3. Ejecutar el fichero descargado y hacer clic en </a:t>
            </a:r>
            <a:r>
              <a:rPr lang="es-ES" sz="2000" b="1" dirty="0" err="1">
                <a:solidFill>
                  <a:schemeClr val="tx1">
                    <a:lumMod val="65000"/>
                    <a:lumOff val="35000"/>
                  </a:schemeClr>
                </a:solidFill>
                <a:latin typeface="Arial" pitchFamily="34" charset="0"/>
                <a:cs typeface="Arial" pitchFamily="34" charset="0"/>
              </a:rPr>
              <a:t>Next</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7" name="Imagen 6"/>
          <p:cNvPicPr>
            <a:picLocks noChangeAspect="1"/>
          </p:cNvPicPr>
          <p:nvPr/>
        </p:nvPicPr>
        <p:blipFill>
          <a:blip r:embed="rId3"/>
          <a:stretch>
            <a:fillRect/>
          </a:stretch>
        </p:blipFill>
        <p:spPr>
          <a:xfrm>
            <a:off x="1619672" y="2075167"/>
            <a:ext cx="5983424" cy="4559369"/>
          </a:xfrm>
          <a:prstGeom prst="rect">
            <a:avLst/>
          </a:prstGeom>
        </p:spPr>
      </p:pic>
    </p:spTree>
    <p:extLst>
      <p:ext uri="{BB962C8B-B14F-4D97-AF65-F5344CB8AC3E}">
        <p14:creationId xmlns:p14="http://schemas.microsoft.com/office/powerpoint/2010/main" val="91180353"/>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2.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4847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4. Seleccionar la carpeta de instalación y hacer clic en </a:t>
            </a:r>
            <a:r>
              <a:rPr lang="es-ES" sz="2000" b="1" dirty="0" err="1">
                <a:solidFill>
                  <a:schemeClr val="tx1">
                    <a:lumMod val="65000"/>
                    <a:lumOff val="35000"/>
                  </a:schemeClr>
                </a:solidFill>
                <a:latin typeface="Arial" pitchFamily="34" charset="0"/>
                <a:cs typeface="Arial" pitchFamily="34" charset="0"/>
              </a:rPr>
              <a:t>Next</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619672" y="2075167"/>
            <a:ext cx="5983424" cy="4559369"/>
          </a:xfrm>
          <a:prstGeom prst="rect">
            <a:avLst/>
          </a:prstGeom>
        </p:spPr>
      </p:pic>
    </p:spTree>
    <p:extLst>
      <p:ext uri="{BB962C8B-B14F-4D97-AF65-F5344CB8AC3E}">
        <p14:creationId xmlns:p14="http://schemas.microsoft.com/office/powerpoint/2010/main" val="2245272657"/>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2. Introducción </a:t>
            </a:r>
            <a:r>
              <a:rPr lang="es-ES" sz="2200" b="1" dirty="0">
                <a:solidFill>
                  <a:schemeClr val="bg1"/>
                </a:solidFill>
                <a:latin typeface="Arial" pitchFamily="34" charset="0"/>
                <a:cs typeface="Arial" pitchFamily="34" charset="0"/>
              </a:rPr>
              <a:t>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4847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5. Esperar…</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7" name="Imagen 6"/>
          <p:cNvPicPr>
            <a:picLocks noChangeAspect="1"/>
          </p:cNvPicPr>
          <p:nvPr/>
        </p:nvPicPr>
        <p:blipFill>
          <a:blip r:embed="rId3"/>
          <a:stretch>
            <a:fillRect/>
          </a:stretch>
        </p:blipFill>
        <p:spPr>
          <a:xfrm>
            <a:off x="1619672" y="2084768"/>
            <a:ext cx="5983424" cy="4559369"/>
          </a:xfrm>
          <a:prstGeom prst="rect">
            <a:avLst/>
          </a:prstGeom>
        </p:spPr>
      </p:pic>
    </p:spTree>
    <p:extLst>
      <p:ext uri="{BB962C8B-B14F-4D97-AF65-F5344CB8AC3E}">
        <p14:creationId xmlns:p14="http://schemas.microsoft.com/office/powerpoint/2010/main" val="1055376174"/>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2. Introducción </a:t>
            </a:r>
            <a:r>
              <a:rPr lang="es-ES" sz="2200" b="1" dirty="0">
                <a:solidFill>
                  <a:schemeClr val="bg1"/>
                </a:solidFill>
                <a:latin typeface="Arial" pitchFamily="34" charset="0"/>
                <a:cs typeface="Arial" pitchFamily="34" charset="0"/>
              </a:rPr>
              <a:t>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4847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6. Instalar el JRE</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619672" y="2090591"/>
            <a:ext cx="5963140" cy="4543913"/>
          </a:xfrm>
          <a:prstGeom prst="rect">
            <a:avLst/>
          </a:prstGeom>
        </p:spPr>
      </p:pic>
    </p:spTree>
    <p:extLst>
      <p:ext uri="{BB962C8B-B14F-4D97-AF65-F5344CB8AC3E}">
        <p14:creationId xmlns:p14="http://schemas.microsoft.com/office/powerpoint/2010/main" val="4277662791"/>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4847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7. Esperar…</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7" name="Imagen 6"/>
          <p:cNvPicPr>
            <a:picLocks noChangeAspect="1"/>
          </p:cNvPicPr>
          <p:nvPr/>
        </p:nvPicPr>
        <p:blipFill>
          <a:blip r:embed="rId3"/>
          <a:stretch>
            <a:fillRect/>
          </a:stretch>
        </p:blipFill>
        <p:spPr>
          <a:xfrm>
            <a:off x="1619672" y="2086805"/>
            <a:ext cx="5963140" cy="4543913"/>
          </a:xfrm>
          <a:prstGeom prst="rect">
            <a:avLst/>
          </a:prstGeom>
        </p:spPr>
      </p:pic>
    </p:spTree>
    <p:extLst>
      <p:ext uri="{BB962C8B-B14F-4D97-AF65-F5344CB8AC3E}">
        <p14:creationId xmlns:p14="http://schemas.microsoft.com/office/powerpoint/2010/main" val="1425896996"/>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4847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8. Fin</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619672" y="2086805"/>
            <a:ext cx="5963140" cy="4543913"/>
          </a:xfrm>
          <a:prstGeom prst="rect">
            <a:avLst/>
          </a:prstGeom>
        </p:spPr>
      </p:pic>
    </p:spTree>
    <p:extLst>
      <p:ext uri="{BB962C8B-B14F-4D97-AF65-F5344CB8AC3E}">
        <p14:creationId xmlns:p14="http://schemas.microsoft.com/office/powerpoint/2010/main" val="1902726014"/>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04105"/>
            <a:ext cx="8593498" cy="271698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Abrir IntelliJ IDEA</a:t>
            </a:r>
          </a:p>
          <a:p>
            <a:r>
              <a:rPr lang="es-ES" sz="2000" dirty="0">
                <a:solidFill>
                  <a:schemeClr val="tx1">
                    <a:lumMod val="65000"/>
                    <a:lumOff val="35000"/>
                  </a:schemeClr>
                </a:solidFill>
                <a:latin typeface="Arial" pitchFamily="34" charset="0"/>
                <a:cs typeface="Arial" pitchFamily="34" charset="0"/>
              </a:rPr>
              <a:t>Seleccionar </a:t>
            </a:r>
            <a:r>
              <a:rPr lang="es-ES" sz="2000" b="1" dirty="0" err="1">
                <a:solidFill>
                  <a:schemeClr val="tx1">
                    <a:lumMod val="65000"/>
                    <a:lumOff val="35000"/>
                  </a:schemeClr>
                </a:solidFill>
                <a:latin typeface="Arial" pitchFamily="34" charset="0"/>
                <a:cs typeface="Arial" pitchFamily="34" charset="0"/>
              </a:rPr>
              <a:t>Create</a:t>
            </a:r>
            <a:r>
              <a:rPr lang="es-ES" sz="2000" b="1" dirty="0">
                <a:solidFill>
                  <a:schemeClr val="tx1">
                    <a:lumMod val="65000"/>
                    <a:lumOff val="35000"/>
                  </a:schemeClr>
                </a:solidFill>
                <a:latin typeface="Arial" pitchFamily="34" charset="0"/>
                <a:cs typeface="Arial" pitchFamily="34" charset="0"/>
              </a:rPr>
              <a:t> New Project</a:t>
            </a:r>
          </a:p>
          <a:p>
            <a:r>
              <a:rPr lang="es-ES" sz="2000" dirty="0">
                <a:solidFill>
                  <a:schemeClr val="tx1">
                    <a:lumMod val="65000"/>
                    <a:lumOff val="35000"/>
                  </a:schemeClr>
                </a:solidFill>
                <a:latin typeface="Arial" pitchFamily="34" charset="0"/>
                <a:cs typeface="Arial" pitchFamily="34" charset="0"/>
              </a:rPr>
              <a:t>Seleccionar un proyecto </a:t>
            </a:r>
            <a:r>
              <a:rPr lang="es-ES" sz="2000" b="1" dirty="0">
                <a:solidFill>
                  <a:schemeClr val="tx1">
                    <a:lumMod val="65000"/>
                    <a:lumOff val="35000"/>
                  </a:schemeClr>
                </a:solidFill>
                <a:latin typeface="Arial" pitchFamily="34" charset="0"/>
                <a:cs typeface="Arial" pitchFamily="34" charset="0"/>
              </a:rPr>
              <a:t>Java</a:t>
            </a:r>
            <a:endParaRPr lang="es-ES" sz="2000" dirty="0">
              <a:solidFill>
                <a:schemeClr val="tx1">
                  <a:lumMod val="65000"/>
                  <a:lumOff val="35000"/>
                </a:schemeClr>
              </a:solidFill>
              <a:latin typeface="Arial" pitchFamily="34" charset="0"/>
              <a:cs typeface="Arial" pitchFamily="34" charset="0"/>
            </a:endParaRPr>
          </a:p>
          <a:p>
            <a:r>
              <a:rPr lang="es-ES" sz="2000" dirty="0">
                <a:solidFill>
                  <a:schemeClr val="tx1">
                    <a:lumMod val="65000"/>
                    <a:lumOff val="35000"/>
                  </a:schemeClr>
                </a:solidFill>
                <a:latin typeface="Arial" pitchFamily="34" charset="0"/>
                <a:cs typeface="Arial" pitchFamily="34" charset="0"/>
              </a:rPr>
              <a:t>Asociar el JDK instalado</a:t>
            </a:r>
          </a:p>
          <a:p>
            <a:r>
              <a:rPr lang="es-ES" sz="2000" dirty="0">
                <a:solidFill>
                  <a:schemeClr val="tx1">
                    <a:lumMod val="65000"/>
                    <a:lumOff val="35000"/>
                  </a:schemeClr>
                </a:solidFill>
                <a:latin typeface="Arial" pitchFamily="34" charset="0"/>
                <a:cs typeface="Arial" pitchFamily="34" charset="0"/>
              </a:rPr>
              <a:t>Nombrar el proyecto </a:t>
            </a:r>
            <a:r>
              <a:rPr lang="es-ES" sz="2000" b="1" dirty="0">
                <a:solidFill>
                  <a:schemeClr val="tx1">
                    <a:lumMod val="65000"/>
                    <a:lumOff val="35000"/>
                  </a:schemeClr>
                </a:solidFill>
                <a:latin typeface="Arial" pitchFamily="34" charset="0"/>
                <a:cs typeface="Arial" pitchFamily="34" charset="0"/>
              </a:rPr>
              <a:t>Beca Java</a:t>
            </a:r>
          </a:p>
          <a:p>
            <a:r>
              <a:rPr lang="es-ES" sz="2000" dirty="0">
                <a:solidFill>
                  <a:schemeClr val="tx1">
                    <a:lumMod val="65000"/>
                    <a:lumOff val="35000"/>
                  </a:schemeClr>
                </a:solidFill>
                <a:latin typeface="Arial" pitchFamily="34" charset="0"/>
                <a:cs typeface="Arial" pitchFamily="34" charset="0"/>
              </a:rPr>
              <a:t>Establecer la versión de Java del proyecto</a:t>
            </a:r>
          </a:p>
          <a:p>
            <a:r>
              <a:rPr lang="es-ES" sz="2000" dirty="0">
                <a:solidFill>
                  <a:schemeClr val="tx1">
                    <a:lumMod val="65000"/>
                    <a:lumOff val="35000"/>
                  </a:schemeClr>
                </a:solidFill>
                <a:latin typeface="Arial" pitchFamily="34" charset="0"/>
                <a:cs typeface="Arial" pitchFamily="34" charset="0"/>
              </a:rPr>
              <a:t>Crear una clase llamada </a:t>
            </a:r>
            <a:r>
              <a:rPr lang="es-ES" sz="2000" b="1" dirty="0" err="1">
                <a:solidFill>
                  <a:schemeClr val="tx1">
                    <a:lumMod val="65000"/>
                    <a:lumOff val="35000"/>
                  </a:schemeClr>
                </a:solidFill>
                <a:latin typeface="Arial" pitchFamily="34" charset="0"/>
                <a:cs typeface="Arial" pitchFamily="34" charset="0"/>
              </a:rPr>
              <a:t>TestJava</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3. Primer Programa</a:t>
            </a:r>
          </a:p>
        </p:txBody>
      </p:sp>
    </p:spTree>
    <p:extLst>
      <p:ext uri="{BB962C8B-B14F-4D97-AF65-F5344CB8AC3E}">
        <p14:creationId xmlns:p14="http://schemas.microsoft.com/office/powerpoint/2010/main" val="18034539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4" y="1340768"/>
            <a:ext cx="6839545" cy="515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516000" y="5080126"/>
            <a:ext cx="1398588" cy="369332"/>
          </a:xfrm>
          <a:prstGeom prst="rect">
            <a:avLst/>
          </a:prstGeom>
          <a:noFill/>
          <a:ln>
            <a:solidFill>
              <a:schemeClr val="accent2">
                <a:lumMod val="75000"/>
              </a:schemeClr>
            </a:solidFill>
          </a:ln>
        </p:spPr>
        <p:txBody>
          <a:bodyPr wrap="none" rtlCol="0">
            <a:spAutoFit/>
          </a:bodyPr>
          <a:lstStyle/>
          <a:p>
            <a:r>
              <a:rPr lang="es-ES" b="1" dirty="0">
                <a:solidFill>
                  <a:srgbClr val="FF0000"/>
                </a:solidFill>
              </a:rPr>
              <a:t>Comentarios</a:t>
            </a:r>
          </a:p>
        </p:txBody>
      </p:sp>
      <p:cxnSp>
        <p:nvCxnSpPr>
          <p:cNvPr id="8" name="7 Conector recto de flecha"/>
          <p:cNvCxnSpPr/>
          <p:nvPr/>
        </p:nvCxnSpPr>
        <p:spPr>
          <a:xfrm flipH="1" flipV="1">
            <a:off x="6588225" y="4787860"/>
            <a:ext cx="927775" cy="29226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 name="15 Conector recto de flecha"/>
          <p:cNvCxnSpPr>
            <a:stCxn id="4" idx="1"/>
          </p:cNvCxnSpPr>
          <p:nvPr/>
        </p:nvCxnSpPr>
        <p:spPr>
          <a:xfrm flipH="1">
            <a:off x="6372200" y="5264792"/>
            <a:ext cx="1143800" cy="2617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12 Rectángulo"/>
          <p:cNvSpPr/>
          <p:nvPr/>
        </p:nvSpPr>
        <p:spPr>
          <a:xfrm>
            <a:off x="1187624" y="2276872"/>
            <a:ext cx="295232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2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22" name="21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3. Primer Programa</a:t>
            </a:r>
          </a:p>
        </p:txBody>
      </p:sp>
    </p:spTree>
    <p:extLst>
      <p:ext uri="{BB962C8B-B14F-4D97-AF65-F5344CB8AC3E}">
        <p14:creationId xmlns:p14="http://schemas.microsoft.com/office/powerpoint/2010/main" val="3883102750"/>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11" name="10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4. Tipos de Datos</a:t>
            </a:r>
          </a:p>
        </p:txBody>
      </p:sp>
      <p:sp>
        <p:nvSpPr>
          <p:cNvPr id="12" name="Marcador de contenido 2"/>
          <p:cNvSpPr txBox="1">
            <a:spLocks/>
          </p:cNvSpPr>
          <p:nvPr/>
        </p:nvSpPr>
        <p:spPr>
          <a:xfrm>
            <a:off x="341375" y="1522429"/>
            <a:ext cx="8593498" cy="320271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int: Entero (-2,147,483,648 - 2,147,483,647)</a:t>
            </a:r>
          </a:p>
          <a:p>
            <a:pPr lvl="1"/>
            <a:r>
              <a:rPr lang="es-ES" sz="1600" dirty="0">
                <a:solidFill>
                  <a:schemeClr val="tx1">
                    <a:lumMod val="65000"/>
                    <a:lumOff val="35000"/>
                  </a:schemeClr>
                </a:solidFill>
                <a:latin typeface="Arial" pitchFamily="34" charset="0"/>
                <a:cs typeface="Arial" pitchFamily="34" charset="0"/>
              </a:rPr>
              <a:t>Existen otras variantes con distintas capacidades: </a:t>
            </a:r>
            <a:r>
              <a:rPr lang="es-ES" sz="1600" b="1" dirty="0">
                <a:solidFill>
                  <a:schemeClr val="tx1">
                    <a:lumMod val="65000"/>
                    <a:lumOff val="35000"/>
                  </a:schemeClr>
                </a:solidFill>
                <a:latin typeface="Arial" pitchFamily="34" charset="0"/>
                <a:cs typeface="Arial" pitchFamily="34" charset="0"/>
              </a:rPr>
              <a:t>byte</a:t>
            </a:r>
            <a:r>
              <a:rPr lang="es-ES" sz="1600" dirty="0">
                <a:solidFill>
                  <a:schemeClr val="tx1">
                    <a:lumMod val="65000"/>
                    <a:lumOff val="35000"/>
                  </a:schemeClr>
                </a:solidFill>
                <a:latin typeface="Arial" pitchFamily="34" charset="0"/>
                <a:cs typeface="Arial" pitchFamily="34" charset="0"/>
              </a:rPr>
              <a:t>, </a:t>
            </a:r>
            <a:r>
              <a:rPr lang="es-ES" sz="1600" b="1" dirty="0">
                <a:solidFill>
                  <a:schemeClr val="tx1">
                    <a:lumMod val="65000"/>
                    <a:lumOff val="35000"/>
                  </a:schemeClr>
                </a:solidFill>
                <a:latin typeface="Arial" pitchFamily="34" charset="0"/>
                <a:cs typeface="Arial" pitchFamily="34" charset="0"/>
              </a:rPr>
              <a:t>short</a:t>
            </a:r>
            <a:r>
              <a:rPr lang="es-ES" sz="1600" dirty="0">
                <a:solidFill>
                  <a:schemeClr val="tx1">
                    <a:lumMod val="65000"/>
                    <a:lumOff val="35000"/>
                  </a:schemeClr>
                </a:solidFill>
                <a:latin typeface="Arial" pitchFamily="34" charset="0"/>
                <a:cs typeface="Arial" pitchFamily="34" charset="0"/>
              </a:rPr>
              <a:t>, </a:t>
            </a:r>
            <a:r>
              <a:rPr lang="es-ES" sz="1600" b="1" dirty="0" err="1">
                <a:solidFill>
                  <a:schemeClr val="tx1">
                    <a:lumMod val="65000"/>
                    <a:lumOff val="35000"/>
                  </a:schemeClr>
                </a:solidFill>
                <a:latin typeface="Arial" pitchFamily="34" charset="0"/>
                <a:cs typeface="Arial" pitchFamily="34" charset="0"/>
              </a:rPr>
              <a:t>long</a:t>
            </a:r>
            <a:endParaRPr lang="es-ES" sz="1600" dirty="0">
              <a:solidFill>
                <a:schemeClr val="tx1">
                  <a:lumMod val="65000"/>
                  <a:lumOff val="35000"/>
                </a:schemeClr>
              </a:solidFill>
              <a:latin typeface="Arial" pitchFamily="34" charset="0"/>
              <a:cs typeface="Arial" pitchFamily="34" charset="0"/>
            </a:endParaRPr>
          </a:p>
          <a:p>
            <a:r>
              <a:rPr lang="es-ES" sz="2000" dirty="0" err="1">
                <a:solidFill>
                  <a:schemeClr val="tx1">
                    <a:lumMod val="65000"/>
                    <a:lumOff val="35000"/>
                  </a:schemeClr>
                </a:solidFill>
                <a:latin typeface="Arial" pitchFamily="34" charset="0"/>
                <a:cs typeface="Arial" pitchFamily="34" charset="0"/>
              </a:rPr>
              <a:t>float</a:t>
            </a:r>
            <a:r>
              <a:rPr lang="es-ES" sz="2000" dirty="0">
                <a:solidFill>
                  <a:schemeClr val="tx1">
                    <a:lumMod val="65000"/>
                    <a:lumOff val="35000"/>
                  </a:schemeClr>
                </a:solidFill>
                <a:latin typeface="Arial" pitchFamily="34" charset="0"/>
                <a:cs typeface="Arial" pitchFamily="34" charset="0"/>
              </a:rPr>
              <a:t>: Número decimal en punto flotante. Ejemplo: 2.5f, 0.04f</a:t>
            </a:r>
          </a:p>
          <a:p>
            <a:pPr lvl="1"/>
            <a:r>
              <a:rPr lang="es-ES" sz="1600" dirty="0">
                <a:solidFill>
                  <a:schemeClr val="tx1">
                    <a:lumMod val="65000"/>
                    <a:lumOff val="35000"/>
                  </a:schemeClr>
                </a:solidFill>
                <a:latin typeface="Arial" pitchFamily="34" charset="0"/>
                <a:cs typeface="Arial" pitchFamily="34" charset="0"/>
              </a:rPr>
              <a:t>El tipo </a:t>
            </a:r>
            <a:r>
              <a:rPr lang="es-ES" sz="1600" b="1" dirty="0">
                <a:solidFill>
                  <a:schemeClr val="tx1">
                    <a:lumMod val="65000"/>
                    <a:lumOff val="35000"/>
                  </a:schemeClr>
                </a:solidFill>
                <a:latin typeface="Arial" pitchFamily="34" charset="0"/>
                <a:cs typeface="Arial" pitchFamily="34" charset="0"/>
              </a:rPr>
              <a:t>double</a:t>
            </a:r>
            <a:r>
              <a:rPr lang="es-ES" sz="1600" dirty="0">
                <a:solidFill>
                  <a:schemeClr val="tx1">
                    <a:lumMod val="65000"/>
                    <a:lumOff val="35000"/>
                  </a:schemeClr>
                </a:solidFill>
                <a:latin typeface="Arial" pitchFamily="34" charset="0"/>
                <a:cs typeface="Arial" pitchFamily="34" charset="0"/>
              </a:rPr>
              <a:t> e una variante con mayor precisión</a:t>
            </a:r>
          </a:p>
          <a:p>
            <a:r>
              <a:rPr lang="es-ES" sz="2000" dirty="0" err="1">
                <a:solidFill>
                  <a:schemeClr val="tx1">
                    <a:lumMod val="65000"/>
                    <a:lumOff val="35000"/>
                  </a:schemeClr>
                </a:solidFill>
                <a:latin typeface="Arial" pitchFamily="34" charset="0"/>
                <a:cs typeface="Arial" pitchFamily="34" charset="0"/>
              </a:rPr>
              <a:t>boolean</a:t>
            </a:r>
            <a:r>
              <a:rPr lang="es-ES" sz="2000" dirty="0">
                <a:solidFill>
                  <a:schemeClr val="tx1">
                    <a:lumMod val="65000"/>
                    <a:lumOff val="35000"/>
                  </a:schemeClr>
                </a:solidFill>
                <a:latin typeface="Arial" pitchFamily="34" charset="0"/>
                <a:cs typeface="Arial" pitchFamily="34" charset="0"/>
              </a:rPr>
              <a:t>: Dos valores: true y false</a:t>
            </a:r>
          </a:p>
          <a:p>
            <a:r>
              <a:rPr lang="es-ES" sz="2000" dirty="0" err="1">
                <a:solidFill>
                  <a:schemeClr val="tx1">
                    <a:lumMod val="65000"/>
                    <a:lumOff val="35000"/>
                  </a:schemeClr>
                </a:solidFill>
                <a:latin typeface="Arial" pitchFamily="34" charset="0"/>
                <a:cs typeface="Arial" pitchFamily="34" charset="0"/>
              </a:rPr>
              <a:t>char</a:t>
            </a:r>
            <a:r>
              <a:rPr lang="es-ES" sz="2000" dirty="0">
                <a:solidFill>
                  <a:schemeClr val="tx1">
                    <a:lumMod val="65000"/>
                    <a:lumOff val="35000"/>
                  </a:schemeClr>
                </a:solidFill>
                <a:latin typeface="Arial" pitchFamily="34" charset="0"/>
                <a:cs typeface="Arial" pitchFamily="34" charset="0"/>
              </a:rPr>
              <a:t>: Carácter Unicode. Ejemplo: ‘c’, ‘a’, ‘7’, ‘\u4324’</a:t>
            </a:r>
          </a:p>
          <a:p>
            <a:r>
              <a:rPr lang="es-ES" sz="2000" dirty="0" err="1">
                <a:solidFill>
                  <a:schemeClr val="tx1">
                    <a:lumMod val="65000"/>
                    <a:lumOff val="35000"/>
                  </a:schemeClr>
                </a:solidFill>
                <a:latin typeface="Arial" pitchFamily="34" charset="0"/>
                <a:cs typeface="Arial" pitchFamily="34" charset="0"/>
              </a:rPr>
              <a:t>String</a:t>
            </a:r>
            <a:r>
              <a:rPr lang="es-ES" sz="2000" dirty="0">
                <a:solidFill>
                  <a:schemeClr val="tx1">
                    <a:lumMod val="65000"/>
                    <a:lumOff val="35000"/>
                  </a:schemeClr>
                </a:solidFill>
                <a:latin typeface="Arial" pitchFamily="34" charset="0"/>
                <a:cs typeface="Arial" pitchFamily="34" charset="0"/>
              </a:rPr>
              <a:t>: Cadena de texto. Ejemplo: “Cadena”, “Comillas \””</a:t>
            </a:r>
          </a:p>
          <a:p>
            <a:r>
              <a:rPr lang="es-ES" sz="2000" dirty="0">
                <a:solidFill>
                  <a:schemeClr val="tx1">
                    <a:lumMod val="65000"/>
                    <a:lumOff val="35000"/>
                  </a:schemeClr>
                </a:solidFill>
                <a:latin typeface="Arial" pitchFamily="34" charset="0"/>
                <a:cs typeface="Arial" pitchFamily="34" charset="0"/>
              </a:rPr>
              <a:t>Para cada tipo de dato existe la “versión” orientada a objetos”. Ejemplo: </a:t>
            </a:r>
            <a:r>
              <a:rPr lang="es-ES" sz="2000" dirty="0" err="1">
                <a:solidFill>
                  <a:schemeClr val="tx1">
                    <a:lumMod val="65000"/>
                    <a:lumOff val="35000"/>
                  </a:schemeClr>
                </a:solidFill>
                <a:latin typeface="Arial" pitchFamily="34" charset="0"/>
                <a:cs typeface="Arial" pitchFamily="34" charset="0"/>
              </a:rPr>
              <a:t>Integer</a:t>
            </a:r>
            <a:r>
              <a:rPr lang="es-ES" sz="2000" dirty="0">
                <a:solidFill>
                  <a:schemeClr val="tx1">
                    <a:lumMod val="65000"/>
                    <a:lumOff val="35000"/>
                  </a:schemeClr>
                </a:solidFill>
                <a:latin typeface="Arial" pitchFamily="34" charset="0"/>
                <a:cs typeface="Arial" pitchFamily="34" charset="0"/>
              </a:rPr>
              <a:t>, Double, </a:t>
            </a:r>
            <a:r>
              <a:rPr lang="es-ES" sz="2000" dirty="0" err="1">
                <a:solidFill>
                  <a:schemeClr val="tx1">
                    <a:lumMod val="65000"/>
                    <a:lumOff val="35000"/>
                  </a:schemeClr>
                </a:solidFill>
                <a:latin typeface="Arial" pitchFamily="34" charset="0"/>
                <a:cs typeface="Arial" pitchFamily="34" charset="0"/>
              </a:rPr>
              <a:t>Character</a:t>
            </a:r>
            <a:r>
              <a:rPr lang="es-ES" sz="2000" dirty="0">
                <a:solidFill>
                  <a:schemeClr val="tx1">
                    <a:lumMod val="65000"/>
                    <a:lumOff val="35000"/>
                  </a:schemeClr>
                </a:solidFill>
                <a:latin typeface="Arial" pitchFamily="34" charset="0"/>
                <a:cs typeface="Arial" pitchFamily="34" charset="0"/>
              </a:rPr>
              <a:t>. </a:t>
            </a:r>
          </a:p>
        </p:txBody>
      </p:sp>
    </p:spTree>
    <p:extLst>
      <p:ext uri="{BB962C8B-B14F-4D97-AF65-F5344CB8AC3E}">
        <p14:creationId xmlns:p14="http://schemas.microsoft.com/office/powerpoint/2010/main" val="33999011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500"/>
                                        <p:tgtEl>
                                          <p:spTgt spid="1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fade">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xEl>
                                              <p:pRg st="5" end="5"/>
                                            </p:txEl>
                                          </p:spTgt>
                                        </p:tgtEl>
                                        <p:attrNameLst>
                                          <p:attrName>style.visibility</p:attrName>
                                        </p:attrNameLst>
                                      </p:cBhvr>
                                      <p:to>
                                        <p:strVal val="visible"/>
                                      </p:to>
                                    </p:set>
                                    <p:animEffect transition="in" filter="fade">
                                      <p:cBhvr>
                                        <p:cTn id="28" dur="500"/>
                                        <p:tgtEl>
                                          <p:spTgt spid="1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animEffect transition="in" filter="fade">
                                      <p:cBhvr>
                                        <p:cTn id="33" dur="500"/>
                                        <p:tgtEl>
                                          <p:spTgt spid="1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7" end="7"/>
                                            </p:txEl>
                                          </p:spTgt>
                                        </p:tgtEl>
                                        <p:attrNameLst>
                                          <p:attrName>style.visibility</p:attrName>
                                        </p:attrNameLst>
                                      </p:cBhvr>
                                      <p:to>
                                        <p:strVal val="visible"/>
                                      </p:to>
                                    </p:set>
                                    <p:animEffect transition="in" filter="fade">
                                      <p:cBhvr>
                                        <p:cTn id="38"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161582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600"/>
              </a:spcAft>
              <a:buFont typeface="Arial" panose="020B0604020202020204" pitchFamily="34" charset="0"/>
              <a:buChar char="•"/>
            </a:pPr>
            <a:r>
              <a:rPr lang="es-ES" sz="2000" dirty="0">
                <a:solidFill>
                  <a:schemeClr val="tx1">
                    <a:lumMod val="65000"/>
                    <a:lumOff val="35000"/>
                  </a:schemeClr>
                </a:solidFill>
              </a:rPr>
              <a:t>Las variables se usan para almacenar datos y cambiar su valor.</a:t>
            </a:r>
          </a:p>
          <a:p>
            <a:pPr marL="342900" indent="-342900">
              <a:spcAft>
                <a:spcPts val="600"/>
              </a:spcAft>
              <a:buFont typeface="Arial" panose="020B0604020202020204" pitchFamily="34" charset="0"/>
              <a:buChar char="•"/>
            </a:pPr>
            <a:r>
              <a:rPr lang="es-ES" sz="2000" dirty="0">
                <a:solidFill>
                  <a:schemeClr val="tx1">
                    <a:lumMod val="65000"/>
                    <a:lumOff val="35000"/>
                  </a:schemeClr>
                </a:solidFill>
              </a:rPr>
              <a:t>La creación de variables se lleva a cabo de la siguiente forma:</a:t>
            </a:r>
          </a:p>
          <a:p>
            <a:pPr>
              <a:spcAft>
                <a:spcPts val="600"/>
              </a:spcAft>
            </a:pPr>
            <a:endParaRPr lang="es-ES" sz="2000" dirty="0">
              <a:solidFill>
                <a:schemeClr val="tx1">
                  <a:lumMod val="65000"/>
                  <a:lumOff val="35000"/>
                </a:schemeClr>
              </a:solidFill>
            </a:endParaRPr>
          </a:p>
          <a:p>
            <a:pPr lvl="2">
              <a:spcAft>
                <a:spcPts val="600"/>
              </a:spcAft>
            </a:pPr>
            <a:r>
              <a:rPr lang="es-ES" sz="2400" dirty="0">
                <a:solidFill>
                  <a:schemeClr val="tx1">
                    <a:lumMod val="65000"/>
                    <a:lumOff val="35000"/>
                  </a:schemeClr>
                </a:solidFill>
                <a:latin typeface="Arial" panose="020B0604020202020204" pitchFamily="34" charset="0"/>
                <a:cs typeface="Arial" panose="020B0604020202020204" pitchFamily="34" charset="0"/>
              </a:rPr>
              <a:t>&lt;</a:t>
            </a:r>
            <a:r>
              <a:rPr lang="es-ES" sz="2400" b="1" dirty="0">
                <a:solidFill>
                  <a:srgbClr val="0070C0"/>
                </a:solidFill>
                <a:latin typeface="Arial" panose="020B0604020202020204" pitchFamily="34" charset="0"/>
                <a:cs typeface="Arial" panose="020B0604020202020204" pitchFamily="34" charset="0"/>
              </a:rPr>
              <a:t>tipo de dato</a:t>
            </a:r>
            <a:r>
              <a:rPr lang="es-ES" sz="2400" dirty="0">
                <a:solidFill>
                  <a:schemeClr val="tx1">
                    <a:lumMod val="65000"/>
                    <a:lumOff val="35000"/>
                  </a:schemeClr>
                </a:solidFill>
                <a:latin typeface="Arial" panose="020B0604020202020204" pitchFamily="34" charset="0"/>
                <a:cs typeface="Arial" panose="020B0604020202020204" pitchFamily="34" charset="0"/>
              </a:rPr>
              <a:t>&gt; &lt;</a:t>
            </a:r>
            <a:r>
              <a:rPr lang="es-ES" sz="2400" b="1" dirty="0">
                <a:solidFill>
                  <a:schemeClr val="tx1">
                    <a:lumMod val="65000"/>
                    <a:lumOff val="35000"/>
                  </a:schemeClr>
                </a:solidFill>
                <a:latin typeface="Arial" panose="020B0604020202020204" pitchFamily="34" charset="0"/>
                <a:cs typeface="Arial" panose="020B0604020202020204" pitchFamily="34" charset="0"/>
              </a:rPr>
              <a:t>nombre de variable</a:t>
            </a:r>
            <a:r>
              <a:rPr lang="es-ES" sz="2400" dirty="0">
                <a:solidFill>
                  <a:schemeClr val="tx1">
                    <a:lumMod val="65000"/>
                    <a:lumOff val="35000"/>
                  </a:schemeClr>
                </a:solidFill>
                <a:latin typeface="Arial" panose="020B0604020202020204" pitchFamily="34" charset="0"/>
                <a:cs typeface="Arial" panose="020B0604020202020204" pitchFamily="34" charset="0"/>
              </a:rPr>
              <a:t>&gt;;</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429000"/>
            <a:ext cx="8498477"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12" name="11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 Variables</a:t>
            </a:r>
          </a:p>
        </p:txBody>
      </p:sp>
    </p:spTree>
    <p:extLst>
      <p:ext uri="{BB962C8B-B14F-4D97-AF65-F5344CB8AC3E}">
        <p14:creationId xmlns:p14="http://schemas.microsoft.com/office/powerpoint/2010/main" val="1850057824"/>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3</a:t>
            </a:fld>
            <a:endParaRPr lang="es-ES" dirty="0"/>
          </a:p>
        </p:txBody>
      </p:sp>
      <p:sp>
        <p:nvSpPr>
          <p:cNvPr id="5" name="2 Marcador de contenido"/>
          <p:cNvSpPr txBox="1">
            <a:spLocks/>
          </p:cNvSpPr>
          <p:nvPr/>
        </p:nvSpPr>
        <p:spPr>
          <a:xfrm>
            <a:off x="2987823" y="3933056"/>
            <a:ext cx="5616624" cy="1800200"/>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None/>
            </a:pPr>
            <a:r>
              <a:rPr lang="es-ES" sz="1600" dirty="0">
                <a:solidFill>
                  <a:schemeClr val="bg1">
                    <a:lumMod val="50000"/>
                  </a:schemeClr>
                </a:solidFill>
              </a:rPr>
              <a:t>1</a:t>
            </a:r>
            <a:r>
              <a:rPr lang="es-ES" sz="1600" dirty="0" smtClean="0">
                <a:solidFill>
                  <a:schemeClr val="bg1">
                    <a:lumMod val="50000"/>
                  </a:schemeClr>
                </a:solidFill>
              </a:rPr>
              <a:t>.1 </a:t>
            </a:r>
            <a:r>
              <a:rPr lang="es-ES" sz="1600" dirty="0">
                <a:solidFill>
                  <a:schemeClr val="bg1">
                    <a:lumMod val="50000"/>
                  </a:schemeClr>
                </a:solidFill>
              </a:rPr>
              <a:t>¿Qué es IntelliJ IDEA?</a:t>
            </a:r>
          </a:p>
          <a:p>
            <a:pPr marL="0" indent="0">
              <a:buNone/>
            </a:pPr>
            <a:r>
              <a:rPr lang="es-ES" sz="1600" dirty="0">
                <a:solidFill>
                  <a:schemeClr val="bg1">
                    <a:lumMod val="50000"/>
                  </a:schemeClr>
                </a:solidFill>
              </a:rPr>
              <a:t>1</a:t>
            </a:r>
            <a:r>
              <a:rPr lang="es-ES" sz="1600" dirty="0" smtClean="0">
                <a:solidFill>
                  <a:schemeClr val="bg1">
                    <a:lumMod val="50000"/>
                  </a:schemeClr>
                </a:solidFill>
              </a:rPr>
              <a:t>.2 </a:t>
            </a:r>
            <a:r>
              <a:rPr lang="es-ES" sz="1600" dirty="0">
                <a:solidFill>
                  <a:schemeClr val="bg1">
                    <a:lumMod val="50000"/>
                  </a:schemeClr>
                </a:solidFill>
              </a:rPr>
              <a:t>Instalación</a:t>
            </a:r>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1</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a:solidFill>
                  <a:srgbClr val="9AAE04"/>
                </a:solidFill>
                <a:latin typeface="Arial" pitchFamily="34" charset="0"/>
                <a:ea typeface="+mj-ea"/>
                <a:cs typeface="Arial" pitchFamily="34" charset="0"/>
              </a:rPr>
              <a:t>Introducción a IntelliJ IDEA</a:t>
            </a:r>
            <a:endParaRPr lang="es-ES" dirty="0"/>
          </a:p>
        </p:txBody>
      </p:sp>
    </p:spTree>
    <p:extLst>
      <p:ext uri="{BB962C8B-B14F-4D97-AF65-F5344CB8AC3E}">
        <p14:creationId xmlns:p14="http://schemas.microsoft.com/office/powerpoint/2010/main" val="683764980"/>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4" y="1628800"/>
            <a:ext cx="8745791"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13" name="12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6. Operadores</a:t>
            </a:r>
          </a:p>
        </p:txBody>
      </p:sp>
    </p:spTree>
    <p:extLst>
      <p:ext uri="{BB962C8B-B14F-4D97-AF65-F5344CB8AC3E}">
        <p14:creationId xmlns:p14="http://schemas.microsoft.com/office/powerpoint/2010/main" val="4085575729"/>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521681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600"/>
              </a:spcAft>
              <a:buFont typeface="Arial" panose="020B0604020202020204" pitchFamily="34" charset="0"/>
              <a:buChar char="•"/>
            </a:pPr>
            <a:r>
              <a:rPr lang="es-ES" sz="2000" dirty="0">
                <a:solidFill>
                  <a:schemeClr val="tx1">
                    <a:lumMod val="65000"/>
                    <a:lumOff val="35000"/>
                  </a:schemeClr>
                </a:solidFill>
              </a:rPr>
              <a:t>Las </a:t>
            </a:r>
            <a:r>
              <a:rPr lang="es-ES" sz="2000" b="1" dirty="0">
                <a:solidFill>
                  <a:schemeClr val="tx1">
                    <a:lumMod val="65000"/>
                    <a:lumOff val="35000"/>
                  </a:schemeClr>
                </a:solidFill>
              </a:rPr>
              <a:t>funciones</a:t>
            </a:r>
            <a:r>
              <a:rPr lang="es-ES" sz="2000" dirty="0">
                <a:solidFill>
                  <a:schemeClr val="tx1">
                    <a:lumMod val="65000"/>
                    <a:lumOff val="35000"/>
                  </a:schemeClr>
                </a:solidFill>
              </a:rPr>
              <a:t> encapsulan sentencias de código para definir una "</a:t>
            </a:r>
            <a:r>
              <a:rPr lang="es-ES" sz="2000" i="1" dirty="0">
                <a:solidFill>
                  <a:schemeClr val="tx1">
                    <a:lumMod val="65000"/>
                    <a:lumOff val="35000"/>
                  </a:schemeClr>
                </a:solidFill>
              </a:rPr>
              <a:t>función</a:t>
            </a:r>
            <a:r>
              <a:rPr lang="es-ES" sz="2000" dirty="0">
                <a:solidFill>
                  <a:schemeClr val="tx1">
                    <a:lumMod val="65000"/>
                    <a:lumOff val="35000"/>
                  </a:schemeClr>
                </a:solidFill>
              </a:rPr>
              <a:t>" concreta de nuestro programa.</a:t>
            </a:r>
          </a:p>
          <a:p>
            <a:pPr>
              <a:spcAft>
                <a:spcPts val="600"/>
              </a:spcAft>
            </a:pPr>
            <a:endParaRPr lang="es-ES" sz="2000" dirty="0">
              <a:solidFill>
                <a:schemeClr val="tx1">
                  <a:lumMod val="65000"/>
                  <a:lumOff val="35000"/>
                </a:schemeClr>
              </a:solidFill>
            </a:endParaRPr>
          </a:p>
          <a:p>
            <a:pPr marL="342900" indent="-342900">
              <a:spcAft>
                <a:spcPts val="600"/>
              </a:spcAft>
              <a:buFont typeface="Arial" panose="020B0604020202020204" pitchFamily="34" charset="0"/>
              <a:buChar char="•"/>
            </a:pPr>
            <a:r>
              <a:rPr lang="es-ES" sz="2000" dirty="0">
                <a:solidFill>
                  <a:schemeClr val="tx1">
                    <a:lumMod val="65000"/>
                    <a:lumOff val="35000"/>
                  </a:schemeClr>
                </a:solidFill>
              </a:rPr>
              <a:t>El sistema ya tiene muchas funciones establecidas: Math.</a:t>
            </a:r>
            <a:r>
              <a:rPr lang="es-ES" sz="2000" b="1" dirty="0">
                <a:solidFill>
                  <a:schemeClr val="tx1">
                    <a:lumMod val="65000"/>
                    <a:lumOff val="35000"/>
                  </a:schemeClr>
                </a:solidFill>
              </a:rPr>
              <a:t>random</a:t>
            </a:r>
            <a:r>
              <a:rPr lang="es-ES" sz="2000" dirty="0">
                <a:solidFill>
                  <a:schemeClr val="tx1">
                    <a:lumMod val="65000"/>
                    <a:lumOff val="35000"/>
                  </a:schemeClr>
                </a:solidFill>
              </a:rPr>
              <a:t>(), System.out.</a:t>
            </a:r>
            <a:r>
              <a:rPr lang="es-ES" sz="2000" b="1" dirty="0">
                <a:solidFill>
                  <a:schemeClr val="tx1">
                    <a:lumMod val="65000"/>
                    <a:lumOff val="35000"/>
                  </a:schemeClr>
                </a:solidFill>
              </a:rPr>
              <a:t>println</a:t>
            </a:r>
            <a:r>
              <a:rPr lang="es-ES" sz="2000" dirty="0">
                <a:solidFill>
                  <a:schemeClr val="tx1">
                    <a:lumMod val="65000"/>
                    <a:lumOff val="35000"/>
                  </a:schemeClr>
                </a:solidFill>
              </a:rPr>
              <a:t>(…), …</a:t>
            </a:r>
          </a:p>
          <a:p>
            <a:endParaRPr lang="es-ES" sz="2000" dirty="0">
              <a:solidFill>
                <a:schemeClr val="tx1">
                  <a:lumMod val="65000"/>
                  <a:lumOff val="35000"/>
                </a:schemeClr>
              </a:solidFill>
            </a:endParaRPr>
          </a:p>
          <a:p>
            <a:r>
              <a:rPr lang="es-ES" sz="2000" b="1" u="sng" dirty="0">
                <a:solidFill>
                  <a:schemeClr val="tx1">
                    <a:lumMod val="65000"/>
                    <a:lumOff val="35000"/>
                  </a:schemeClr>
                </a:solidFill>
              </a:rPr>
              <a:t>Tipos de funciones</a:t>
            </a:r>
            <a:endParaRPr lang="es-ES" sz="2000" dirty="0">
              <a:solidFill>
                <a:schemeClr val="tx1">
                  <a:lumMod val="65000"/>
                  <a:lumOff val="35000"/>
                </a:schemeClr>
              </a:solidFill>
            </a:endParaRPr>
          </a:p>
          <a:p>
            <a:pPr marL="342900" indent="-342900">
              <a:buFont typeface="Arial" panose="020B0604020202020204" pitchFamily="34" charset="0"/>
              <a:buChar char="•"/>
            </a:pPr>
            <a:r>
              <a:rPr lang="es-ES" sz="2000" noProof="1">
                <a:solidFill>
                  <a:schemeClr val="tx1">
                    <a:lumMod val="65000"/>
                    <a:lumOff val="35000"/>
                  </a:schemeClr>
                </a:solidFill>
              </a:rPr>
              <a:t>Reciben datos y no devuelven nada</a:t>
            </a:r>
          </a:p>
          <a:p>
            <a:pPr lvl="1"/>
            <a:r>
              <a:rPr lang="es-ES" b="1" noProof="1">
                <a:solidFill>
                  <a:srgbClr val="0070C0"/>
                </a:solidFill>
                <a:latin typeface="Courier New" panose="02070309020205020404" pitchFamily="49" charset="0"/>
                <a:cs typeface="Courier New" panose="02070309020205020404" pitchFamily="49" charset="0"/>
              </a:rPr>
              <a:t>void</a:t>
            </a:r>
            <a:r>
              <a:rPr lang="es-ES" noProof="1">
                <a:solidFill>
                  <a:srgbClr val="0070C0"/>
                </a:solidFill>
                <a:latin typeface="Courier New" panose="02070309020205020404" pitchFamily="49" charset="0"/>
                <a:cs typeface="Courier New" panose="02070309020205020404" pitchFamily="49" charset="0"/>
              </a:rPr>
              <a:t> </a:t>
            </a:r>
            <a:r>
              <a:rPr lang="es-ES" b="1" noProof="1">
                <a:solidFill>
                  <a:schemeClr val="tx1">
                    <a:lumMod val="65000"/>
                    <a:lumOff val="35000"/>
                  </a:schemeClr>
                </a:solidFill>
                <a:latin typeface="Courier New" panose="02070309020205020404" pitchFamily="49" charset="0"/>
                <a:cs typeface="Courier New" panose="02070309020205020404" pitchFamily="49" charset="0"/>
              </a:rPr>
              <a:t>print</a:t>
            </a:r>
            <a:r>
              <a:rPr lang="es-ES" noProof="1">
                <a:solidFill>
                  <a:schemeClr val="tx1">
                    <a:lumMod val="65000"/>
                    <a:lumOff val="35000"/>
                  </a:schemeClr>
                </a:solidFill>
                <a:latin typeface="Courier New" panose="02070309020205020404" pitchFamily="49" charset="0"/>
                <a:cs typeface="Courier New" panose="02070309020205020404" pitchFamily="49" charset="0"/>
              </a:rPr>
              <a:t>(String texto)</a:t>
            </a:r>
            <a:r>
              <a:rPr lang="en-US" noProof="1">
                <a:solidFill>
                  <a:schemeClr val="tx1">
                    <a:lumMod val="65000"/>
                    <a:lumOff val="35000"/>
                  </a:schemeClr>
                </a:solidFill>
                <a:latin typeface="Courier New" panose="02070309020205020404" pitchFamily="49" charset="0"/>
                <a:cs typeface="Courier New" panose="02070309020205020404" pitchFamily="49" charset="0"/>
              </a:rPr>
              <a:t>{ System.out.println(texto)); }</a:t>
            </a:r>
            <a:endParaRPr lang="es-ES" noProof="1">
              <a:solidFill>
                <a:schemeClr val="tx1">
                  <a:lumMod val="65000"/>
                  <a:lumOff val="35000"/>
                </a:schemeClr>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endParaRPr lang="es-ES" sz="2000" noProof="1">
              <a:solidFill>
                <a:schemeClr val="tx1">
                  <a:lumMod val="65000"/>
                  <a:lumOff val="35000"/>
                </a:schemeClr>
              </a:solidFill>
            </a:endParaRPr>
          </a:p>
          <a:p>
            <a:pPr marL="342900" indent="-342900">
              <a:buFont typeface="Arial" panose="020B0604020202020204" pitchFamily="34" charset="0"/>
              <a:buChar char="•"/>
            </a:pPr>
            <a:r>
              <a:rPr lang="es-ES" sz="2000" noProof="1">
                <a:solidFill>
                  <a:schemeClr val="tx1">
                    <a:lumMod val="65000"/>
                    <a:lumOff val="35000"/>
                  </a:schemeClr>
                </a:solidFill>
              </a:rPr>
              <a:t>No reciben datos y no devuelven nada.</a:t>
            </a:r>
          </a:p>
          <a:p>
            <a:pPr marL="457200" lvl="2" algn="just"/>
            <a:r>
              <a:rPr lang="es-ES" b="1" noProof="1">
                <a:solidFill>
                  <a:srgbClr val="0070C0"/>
                </a:solidFill>
                <a:latin typeface="Courier New" panose="02070309020205020404" pitchFamily="49" charset="0"/>
                <a:cs typeface="Courier New" panose="02070309020205020404" pitchFamily="49" charset="0"/>
              </a:rPr>
              <a:t>void</a:t>
            </a:r>
            <a:r>
              <a:rPr lang="es-ES" noProof="1">
                <a:solidFill>
                  <a:srgbClr val="0070C0"/>
                </a:solidFill>
                <a:latin typeface="Courier New" panose="02070309020205020404" pitchFamily="49" charset="0"/>
                <a:cs typeface="Courier New" panose="02070309020205020404" pitchFamily="49" charset="0"/>
              </a:rPr>
              <a:t> </a:t>
            </a:r>
            <a:r>
              <a:rPr lang="es-ES" b="1" noProof="1">
                <a:solidFill>
                  <a:schemeClr val="tx1">
                    <a:lumMod val="65000"/>
                    <a:lumOff val="35000"/>
                  </a:schemeClr>
                </a:solidFill>
                <a:latin typeface="Courier New" panose="02070309020205020404" pitchFamily="49" charset="0"/>
                <a:cs typeface="Courier New" panose="02070309020205020404" pitchFamily="49" charset="0"/>
              </a:rPr>
              <a:t>print</a:t>
            </a:r>
            <a:r>
              <a:rPr lang="es-ES" noProof="1">
                <a:solidFill>
                  <a:schemeClr val="tx1">
                    <a:lumMod val="65000"/>
                    <a:lumOff val="35000"/>
                  </a:schemeClr>
                </a:solidFill>
                <a:latin typeface="Courier New" panose="02070309020205020404" pitchFamily="49" charset="0"/>
                <a:cs typeface="Courier New" panose="02070309020205020404" pitchFamily="49" charset="0"/>
              </a:rPr>
              <a:t>()</a:t>
            </a:r>
            <a:r>
              <a:rPr lang="en-US" noProof="1">
                <a:solidFill>
                  <a:schemeClr val="tx1">
                    <a:lumMod val="65000"/>
                    <a:lumOff val="35000"/>
                  </a:schemeClr>
                </a:solidFill>
                <a:latin typeface="Courier New" panose="02070309020205020404" pitchFamily="49" charset="0"/>
                <a:cs typeface="Courier New" panose="02070309020205020404" pitchFamily="49" charset="0"/>
              </a:rPr>
              <a:t>{ System.out.println(“Hola Mundo”)); }</a:t>
            </a:r>
            <a:endParaRPr lang="es-ES" noProof="1">
              <a:solidFill>
                <a:schemeClr val="tx1">
                  <a:lumMod val="65000"/>
                  <a:lumOff val="35000"/>
                </a:schemeClr>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endParaRPr lang="es-ES" sz="2000" noProof="1">
              <a:solidFill>
                <a:schemeClr val="tx1">
                  <a:lumMod val="65000"/>
                  <a:lumOff val="35000"/>
                </a:schemeClr>
              </a:solidFill>
            </a:endParaRPr>
          </a:p>
          <a:p>
            <a:pPr marL="342900" indent="-342900">
              <a:buFont typeface="Arial" panose="020B0604020202020204" pitchFamily="34" charset="0"/>
              <a:buChar char="•"/>
            </a:pPr>
            <a:r>
              <a:rPr lang="es-ES" sz="2000" noProof="1">
                <a:solidFill>
                  <a:schemeClr val="tx1">
                    <a:lumMod val="65000"/>
                    <a:lumOff val="35000"/>
                  </a:schemeClr>
                </a:solidFill>
              </a:rPr>
              <a:t>Reciben datos y devuelven datos.</a:t>
            </a:r>
          </a:p>
          <a:p>
            <a:pPr lvl="1"/>
            <a:r>
              <a:rPr lang="es-ES" b="1" noProof="1">
                <a:solidFill>
                  <a:srgbClr val="0070C0"/>
                </a:solidFill>
                <a:latin typeface="Courier New" panose="02070309020205020404" pitchFamily="49" charset="0"/>
                <a:cs typeface="Courier New" panose="02070309020205020404" pitchFamily="49" charset="0"/>
              </a:rPr>
              <a:t>int </a:t>
            </a:r>
            <a:r>
              <a:rPr lang="es-ES" b="1" noProof="1">
                <a:solidFill>
                  <a:schemeClr val="tx1">
                    <a:lumMod val="65000"/>
                    <a:lumOff val="35000"/>
                  </a:schemeClr>
                </a:solidFill>
                <a:latin typeface="Courier New" panose="02070309020205020404" pitchFamily="49" charset="0"/>
                <a:cs typeface="Courier New" panose="02070309020205020404" pitchFamily="49" charset="0"/>
              </a:rPr>
              <a:t>suma</a:t>
            </a:r>
            <a:r>
              <a:rPr lang="es-ES" noProof="1">
                <a:solidFill>
                  <a:schemeClr val="tx1">
                    <a:lumMod val="65000"/>
                    <a:lumOff val="35000"/>
                  </a:schemeClr>
                </a:solidFill>
                <a:latin typeface="Courier New" panose="02070309020205020404" pitchFamily="49" charset="0"/>
                <a:cs typeface="Courier New" panose="02070309020205020404" pitchFamily="49" charset="0"/>
              </a:rPr>
              <a:t>(int a, int b)</a:t>
            </a:r>
            <a:r>
              <a:rPr lang="en-US" noProof="1">
                <a:solidFill>
                  <a:schemeClr val="tx1">
                    <a:lumMod val="65000"/>
                    <a:lumOff val="35000"/>
                  </a:schemeClr>
                </a:solidFill>
                <a:latin typeface="Courier New" panose="02070309020205020404" pitchFamily="49" charset="0"/>
                <a:cs typeface="Courier New" panose="02070309020205020404" pitchFamily="49" charset="0"/>
              </a:rPr>
              <a:t>{ </a:t>
            </a:r>
            <a:r>
              <a:rPr lang="en-US" b="1" noProof="1">
                <a:solidFill>
                  <a:srgbClr val="0070C0"/>
                </a:solidFill>
                <a:latin typeface="Courier New" panose="02070309020205020404" pitchFamily="49" charset="0"/>
                <a:cs typeface="Courier New" panose="02070309020205020404" pitchFamily="49" charset="0"/>
              </a:rPr>
              <a:t>return</a:t>
            </a:r>
            <a:r>
              <a:rPr lang="en-US" noProof="1">
                <a:solidFill>
                  <a:srgbClr val="0070C0"/>
                </a:solidFill>
                <a:latin typeface="Courier New" panose="02070309020205020404" pitchFamily="49" charset="0"/>
                <a:cs typeface="Courier New" panose="02070309020205020404" pitchFamily="49" charset="0"/>
              </a:rPr>
              <a:t> </a:t>
            </a:r>
            <a:r>
              <a:rPr lang="en-US" noProof="1">
                <a:solidFill>
                  <a:schemeClr val="tx1">
                    <a:lumMod val="65000"/>
                    <a:lumOff val="35000"/>
                  </a:schemeClr>
                </a:solidFill>
                <a:latin typeface="Courier New" panose="02070309020205020404" pitchFamily="49" charset="0"/>
                <a:cs typeface="Courier New" panose="02070309020205020404" pitchFamily="49" charset="0"/>
              </a:rPr>
              <a:t>a + b; }</a:t>
            </a:r>
            <a:endParaRPr lang="es-ES" noProof="1">
              <a:solidFill>
                <a:schemeClr val="tx1">
                  <a:lumMod val="65000"/>
                  <a:lumOff val="35000"/>
                </a:schemeClr>
              </a:solidFill>
              <a:latin typeface="Courier New" panose="02070309020205020404" pitchFamily="49" charset="0"/>
              <a:cs typeface="Courier New" panose="02070309020205020404" pitchFamily="49" charset="0"/>
            </a:endParaRPr>
          </a:p>
          <a:p>
            <a:pPr lvl="1"/>
            <a:endParaRPr lang="es-ES" sz="2400" dirty="0">
              <a:solidFill>
                <a:schemeClr val="tx1">
                  <a:lumMod val="65000"/>
                  <a:lumOff val="35000"/>
                </a:schemeClr>
              </a:solidFill>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11" name="10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7. Funciones</a:t>
            </a:r>
          </a:p>
        </p:txBody>
      </p:sp>
    </p:spTree>
    <p:extLst>
      <p:ext uri="{BB962C8B-B14F-4D97-AF65-F5344CB8AC3E}">
        <p14:creationId xmlns:p14="http://schemas.microsoft.com/office/powerpoint/2010/main" val="342737114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3970318"/>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200"/>
              </a:spcAft>
            </a:pPr>
            <a:r>
              <a:rPr lang="es-ES" sz="2000" dirty="0">
                <a:solidFill>
                  <a:schemeClr val="tx1">
                    <a:lumMod val="65000"/>
                    <a:lumOff val="35000"/>
                  </a:schemeClr>
                </a:solidFill>
              </a:rPr>
              <a:t>El ámbito de una variable cambia en base al lugar donde se declaran:</a:t>
            </a:r>
          </a:p>
          <a:p>
            <a:pPr marL="342900" indent="-342900">
              <a:spcAft>
                <a:spcPts val="1200"/>
              </a:spcAft>
              <a:buFont typeface="Arial" panose="020B0604020202020204" pitchFamily="34" charset="0"/>
              <a:buChar char="•"/>
            </a:pPr>
            <a:r>
              <a:rPr lang="es-ES" sz="2000" b="1" dirty="0">
                <a:solidFill>
                  <a:schemeClr val="tx1">
                    <a:lumMod val="65000"/>
                    <a:lumOff val="35000"/>
                  </a:schemeClr>
                </a:solidFill>
              </a:rPr>
              <a:t>global</a:t>
            </a:r>
            <a:r>
              <a:rPr lang="es-ES" sz="2000" dirty="0">
                <a:solidFill>
                  <a:schemeClr val="tx1">
                    <a:lumMod val="65000"/>
                    <a:lumOff val="35000"/>
                  </a:schemeClr>
                </a:solidFill>
              </a:rPr>
              <a:t>: Se declaran al inicio de la clase y fuera de las funciones.</a:t>
            </a:r>
          </a:p>
          <a:p>
            <a:pPr marL="342900" indent="-342900">
              <a:spcAft>
                <a:spcPts val="1200"/>
              </a:spcAft>
              <a:buFont typeface="Arial" panose="020B0604020202020204" pitchFamily="34" charset="0"/>
              <a:buChar char="•"/>
            </a:pPr>
            <a:r>
              <a:rPr lang="es-ES" sz="2000" b="1" dirty="0">
                <a:solidFill>
                  <a:schemeClr val="tx1">
                    <a:lumMod val="65000"/>
                    <a:lumOff val="35000"/>
                  </a:schemeClr>
                </a:solidFill>
              </a:rPr>
              <a:t>local</a:t>
            </a:r>
            <a:r>
              <a:rPr lang="es-ES" sz="2000" dirty="0">
                <a:solidFill>
                  <a:schemeClr val="tx1">
                    <a:lumMod val="65000"/>
                    <a:lumOff val="35000"/>
                  </a:schemeClr>
                </a:solidFill>
              </a:rPr>
              <a:t>: Definidas dentro de las funciones.</a:t>
            </a:r>
          </a:p>
          <a:p>
            <a:pPr lvl="2"/>
            <a:r>
              <a:rPr lang="en-US" b="1" dirty="0">
                <a:solidFill>
                  <a:srgbClr val="0070C0"/>
                </a:solidFill>
                <a:latin typeface="Courier New" panose="02070309020205020404" pitchFamily="49" charset="0"/>
                <a:cs typeface="Courier New" panose="02070309020205020404" pitchFamily="49" charset="0"/>
              </a:rPr>
              <a:t>pulic class </a:t>
            </a:r>
            <a:r>
              <a:rPr lang="en-US" dirty="0">
                <a:solidFill>
                  <a:schemeClr val="tx1">
                    <a:lumMod val="65000"/>
                    <a:lumOff val="35000"/>
                  </a:schemeClr>
                </a:solidFill>
                <a:latin typeface="Courier New" panose="02070309020205020404" pitchFamily="49" charset="0"/>
                <a:cs typeface="Courier New" panose="02070309020205020404" pitchFamily="49" charset="0"/>
              </a:rPr>
              <a:t>TestClass {</a:t>
            </a:r>
          </a:p>
          <a:p>
            <a:pPr lvl="2"/>
            <a:r>
              <a:rPr lang="en-US" b="1" dirty="0">
                <a:solidFill>
                  <a:srgbClr val="0070C0"/>
                </a:solidFill>
                <a:latin typeface="Courier New" panose="02070309020205020404" pitchFamily="49" charset="0"/>
                <a:cs typeface="Courier New" panose="02070309020205020404" pitchFamily="49" charset="0"/>
              </a:rPr>
              <a:t>   static final int</a:t>
            </a:r>
            <a:r>
              <a:rPr lang="en-US" dirty="0">
                <a:solidFill>
                  <a:srgbClr val="0070C0"/>
                </a:solidFill>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MY_CONST </a:t>
            </a:r>
            <a:r>
              <a:rPr lang="en-US" dirty="0">
                <a:solidFill>
                  <a:schemeClr val="tx1">
                    <a:lumMod val="65000"/>
                    <a:lumOff val="35000"/>
                  </a:schemeClr>
                </a:solidFill>
                <a:latin typeface="Courier New" panose="02070309020205020404" pitchFamily="49" charset="0"/>
                <a:cs typeface="Courier New" panose="02070309020205020404" pitchFamily="49" charset="0"/>
              </a:rPr>
              <a:t>= 10;</a:t>
            </a:r>
          </a:p>
          <a:p>
            <a:pPr lvl="2"/>
            <a:r>
              <a:rPr lang="en-US" dirty="0">
                <a:solidFill>
                  <a:schemeClr val="tx1">
                    <a:lumMod val="65000"/>
                    <a:lumOff val="35000"/>
                  </a:schemeClr>
                </a:solidFill>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protected int</a:t>
            </a:r>
            <a:r>
              <a:rPr lang="en-US" dirty="0">
                <a:solidFill>
                  <a:srgbClr val="0070C0"/>
                </a:solidFill>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global </a:t>
            </a:r>
            <a:r>
              <a:rPr lang="en-US" dirty="0">
                <a:solidFill>
                  <a:schemeClr val="tx1">
                    <a:lumMod val="65000"/>
                    <a:lumOff val="35000"/>
                  </a:schemeClr>
                </a:solidFill>
                <a:latin typeface="Courier New" panose="02070309020205020404" pitchFamily="49" charset="0"/>
                <a:cs typeface="Courier New" panose="02070309020205020404" pitchFamily="49" charset="0"/>
              </a:rPr>
              <a:t>= 2;</a:t>
            </a:r>
          </a:p>
          <a:p>
            <a:pPr lvl="2"/>
            <a:endParaRPr lang="en-US" dirty="0">
              <a:solidFill>
                <a:schemeClr val="tx1">
                  <a:lumMod val="65000"/>
                  <a:lumOff val="35000"/>
                </a:schemeClr>
              </a:solidFill>
              <a:latin typeface="Courier New" panose="02070309020205020404" pitchFamily="49" charset="0"/>
              <a:cs typeface="Courier New" panose="02070309020205020404" pitchFamily="49" charset="0"/>
            </a:endParaRPr>
          </a:p>
          <a:p>
            <a:pPr lvl="2"/>
            <a:r>
              <a:rPr lang="en-US" b="1" dirty="0">
                <a:solidFill>
                  <a:srgbClr val="0070C0"/>
                </a:solidFill>
                <a:latin typeface="Courier New" panose="02070309020205020404" pitchFamily="49" charset="0"/>
                <a:cs typeface="Courier New" panose="02070309020205020404" pitchFamily="49" charset="0"/>
              </a:rPr>
              <a:t>   private void </a:t>
            </a:r>
            <a:r>
              <a:rPr lang="en-US" dirty="0">
                <a:solidFill>
                  <a:schemeClr val="tx1">
                    <a:lumMod val="65000"/>
                    <a:lumOff val="35000"/>
                  </a:schemeClr>
                </a:solidFill>
                <a:latin typeface="Courier New" panose="02070309020205020404" pitchFamily="49" charset="0"/>
                <a:cs typeface="Courier New" panose="02070309020205020404" pitchFamily="49" charset="0"/>
              </a:rPr>
              <a:t>print(){</a:t>
            </a:r>
          </a:p>
          <a:p>
            <a:pPr lvl="2"/>
            <a:r>
              <a:rPr lang="en-US" dirty="0">
                <a:solidFill>
                  <a:schemeClr val="tx1">
                    <a:lumMod val="65000"/>
                    <a:lumOff val="35000"/>
                  </a:schemeClr>
                </a:solidFill>
                <a:latin typeface="Courier New" panose="02070309020205020404" pitchFamily="49" charset="0"/>
                <a:cs typeface="Courier New" panose="02070309020205020404" pitchFamily="49" charset="0"/>
              </a:rPr>
              <a:t>      String </a:t>
            </a:r>
            <a:r>
              <a:rPr lang="en-US" b="1" dirty="0">
                <a:solidFill>
                  <a:srgbClr val="00B050"/>
                </a:solidFill>
                <a:latin typeface="Courier New" panose="02070309020205020404" pitchFamily="49" charset="0"/>
                <a:cs typeface="Courier New" panose="02070309020205020404" pitchFamily="49" charset="0"/>
              </a:rPr>
              <a:t>local</a:t>
            </a:r>
            <a:r>
              <a:rPr lang="en-US" dirty="0">
                <a:solidFill>
                  <a:schemeClr val="tx1">
                    <a:lumMod val="65000"/>
                    <a:lumOff val="35000"/>
                  </a:schemeClr>
                </a:solidFill>
                <a:latin typeface="Courier New" panose="02070309020205020404" pitchFamily="49" charset="0"/>
                <a:cs typeface="Courier New" panose="02070309020205020404" pitchFamily="49" charset="0"/>
              </a:rPr>
              <a:t> = “abc”;</a:t>
            </a:r>
          </a:p>
          <a:p>
            <a:pPr lvl="2"/>
            <a:r>
              <a:rPr lang="en-US" dirty="0">
                <a:solidFill>
                  <a:schemeClr val="tx1">
                    <a:lumMod val="65000"/>
                    <a:lumOff val="35000"/>
                  </a:schemeClr>
                </a:solidFill>
                <a:latin typeface="Courier New" panose="02070309020205020404" pitchFamily="49" charset="0"/>
                <a:cs typeface="Courier New" panose="02070309020205020404" pitchFamily="49" charset="0"/>
              </a:rPr>
              <a:t>      ...</a:t>
            </a:r>
          </a:p>
          <a:p>
            <a:pPr lvl="2"/>
            <a:r>
              <a:rPr lang="en-US" dirty="0">
                <a:solidFill>
                  <a:schemeClr val="tx1">
                    <a:lumMod val="65000"/>
                    <a:lumOff val="35000"/>
                  </a:schemeClr>
                </a:solidFill>
                <a:latin typeface="Courier New" panose="02070309020205020404" pitchFamily="49" charset="0"/>
                <a:cs typeface="Courier New" panose="02070309020205020404" pitchFamily="49" charset="0"/>
              </a:rPr>
              <a:t>   }</a:t>
            </a:r>
          </a:p>
          <a:p>
            <a:pPr lvl="2"/>
            <a:r>
              <a:rPr lang="en-US" dirty="0">
                <a:solidFill>
                  <a:schemeClr val="tx1">
                    <a:lumMod val="65000"/>
                    <a:lumOff val="35000"/>
                  </a:schemeClr>
                </a:solidFill>
                <a:latin typeface="Courier New" panose="02070309020205020404" pitchFamily="49" charset="0"/>
                <a:cs typeface="Courier New" panose="02070309020205020404" pitchFamily="49" charset="0"/>
              </a:rPr>
              <a:t>}</a:t>
            </a:r>
            <a:endParaRPr lang="es-ES"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11" name="10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8. Ámbito de Variables y Constantes</a:t>
            </a:r>
          </a:p>
        </p:txBody>
      </p:sp>
    </p:spTree>
    <p:extLst>
      <p:ext uri="{BB962C8B-B14F-4D97-AF65-F5344CB8AC3E}">
        <p14:creationId xmlns:p14="http://schemas.microsoft.com/office/powerpoint/2010/main" val="149063512"/>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2</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Java</a:t>
            </a:r>
            <a:endParaRPr lang="es-ES" sz="2000" b="1" dirty="0">
              <a:latin typeface="Arial" pitchFamily="34" charset="0"/>
              <a:cs typeface="Arial" pitchFamily="34" charset="0"/>
            </a:endParaRPr>
          </a:p>
        </p:txBody>
      </p:sp>
      <p:sp>
        <p:nvSpPr>
          <p:cNvPr id="11" name="10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9. Ejercicios</a:t>
            </a:r>
          </a:p>
        </p:txBody>
      </p:sp>
      <p:sp>
        <p:nvSpPr>
          <p:cNvPr id="13" name="Text Box 17"/>
          <p:cNvSpPr txBox="1">
            <a:spLocks noChangeArrowheads="1"/>
          </p:cNvSpPr>
          <p:nvPr/>
        </p:nvSpPr>
        <p:spPr bwMode="auto">
          <a:xfrm>
            <a:off x="539552" y="1412776"/>
            <a:ext cx="8496944" cy="2893100"/>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457200" indent="-457200">
              <a:spcAft>
                <a:spcPts val="1200"/>
              </a:spcAft>
              <a:buFont typeface="+mj-lt"/>
              <a:buAutoNum type="arabicPeriod"/>
            </a:pPr>
            <a:r>
              <a:rPr lang="es-ES" sz="1800" dirty="0">
                <a:solidFill>
                  <a:schemeClr val="tx1">
                    <a:lumMod val="65000"/>
                    <a:lumOff val="35000"/>
                  </a:schemeClr>
                </a:solidFill>
              </a:rPr>
              <a:t>Crear función </a:t>
            </a:r>
            <a:r>
              <a:rPr lang="es-ES" sz="1800" b="1" u="sng" dirty="0" err="1">
                <a:solidFill>
                  <a:schemeClr val="tx1">
                    <a:lumMod val="65000"/>
                    <a:lumOff val="35000"/>
                  </a:schemeClr>
                </a:solidFill>
              </a:rPr>
              <a:t>esMayorEdad</a:t>
            </a:r>
            <a:r>
              <a:rPr lang="es-ES" sz="1800" dirty="0">
                <a:solidFill>
                  <a:schemeClr val="tx1">
                    <a:lumMod val="65000"/>
                    <a:lumOff val="35000"/>
                  </a:schemeClr>
                </a:solidFill>
              </a:rPr>
              <a:t> que reciba como argumento la edad de una persona y devuelve </a:t>
            </a:r>
            <a:r>
              <a:rPr lang="es-ES" sz="1800" b="1" dirty="0">
                <a:solidFill>
                  <a:schemeClr val="tx1">
                    <a:lumMod val="65000"/>
                    <a:lumOff val="35000"/>
                  </a:schemeClr>
                </a:solidFill>
              </a:rPr>
              <a:t>true</a:t>
            </a:r>
            <a:r>
              <a:rPr lang="es-ES" sz="1800" dirty="0">
                <a:solidFill>
                  <a:schemeClr val="tx1">
                    <a:lumMod val="65000"/>
                    <a:lumOff val="35000"/>
                  </a:schemeClr>
                </a:solidFill>
              </a:rPr>
              <a:t> si es mayor de edad (&gt; 18) o </a:t>
            </a:r>
            <a:r>
              <a:rPr lang="es-ES" sz="1800" b="1" dirty="0">
                <a:solidFill>
                  <a:schemeClr val="tx1">
                    <a:lumMod val="65000"/>
                    <a:lumOff val="35000"/>
                  </a:schemeClr>
                </a:solidFill>
              </a:rPr>
              <a:t>false</a:t>
            </a:r>
            <a:r>
              <a:rPr lang="es-ES" sz="1800" dirty="0">
                <a:solidFill>
                  <a:schemeClr val="tx1">
                    <a:lumMod val="65000"/>
                    <a:lumOff val="35000"/>
                  </a:schemeClr>
                </a:solidFill>
              </a:rPr>
              <a:t> en caso contrario. Pasar el numero como argumento de la función </a:t>
            </a:r>
            <a:r>
              <a:rPr lang="es-ES" sz="1800" b="1" dirty="0" err="1">
                <a:solidFill>
                  <a:schemeClr val="tx1">
                    <a:lumMod val="65000"/>
                    <a:lumOff val="35000"/>
                  </a:schemeClr>
                </a:solidFill>
              </a:rPr>
              <a:t>main</a:t>
            </a:r>
            <a:r>
              <a:rPr lang="es-ES" sz="1800" dirty="0">
                <a:solidFill>
                  <a:schemeClr val="tx1">
                    <a:lumMod val="65000"/>
                    <a:lumOff val="35000"/>
                  </a:schemeClr>
                </a:solidFill>
              </a:rPr>
              <a:t> y desde ahí llamar la función apenas creada.</a:t>
            </a:r>
          </a:p>
          <a:p>
            <a:pPr marL="457200" indent="-457200">
              <a:spcAft>
                <a:spcPts val="1200"/>
              </a:spcAft>
              <a:buFont typeface="+mj-lt"/>
              <a:buAutoNum type="arabicPeriod"/>
            </a:pPr>
            <a:r>
              <a:rPr lang="es-ES" sz="1800" dirty="0">
                <a:solidFill>
                  <a:schemeClr val="tx1">
                    <a:lumMod val="65000"/>
                    <a:lumOff val="35000"/>
                  </a:schemeClr>
                </a:solidFill>
              </a:rPr>
              <a:t>Crear un programa que calcule la edad de una persona pasando como argumento el año de nacimiento e imprima el resultado en la consola.</a:t>
            </a:r>
          </a:p>
          <a:p>
            <a:pPr marL="457200" indent="-457200">
              <a:spcAft>
                <a:spcPts val="1200"/>
              </a:spcAft>
              <a:buFont typeface="+mj-lt"/>
              <a:buAutoNum type="arabicPeriod"/>
            </a:pPr>
            <a:r>
              <a:rPr lang="es-ES" sz="1800" dirty="0">
                <a:solidFill>
                  <a:schemeClr val="tx1">
                    <a:lumMod val="65000"/>
                    <a:lumOff val="35000"/>
                  </a:schemeClr>
                </a:solidFill>
              </a:rPr>
              <a:t>Escribir una función recursiva que devuelva, sin utilizar bucles, que compruebe si en un </a:t>
            </a:r>
            <a:r>
              <a:rPr lang="es-ES" sz="1800" dirty="0" err="1">
                <a:solidFill>
                  <a:schemeClr val="tx1">
                    <a:lumMod val="65000"/>
                    <a:lumOff val="35000"/>
                  </a:schemeClr>
                </a:solidFill>
              </a:rPr>
              <a:t>array</a:t>
            </a:r>
            <a:r>
              <a:rPr lang="es-ES" sz="1800" dirty="0">
                <a:solidFill>
                  <a:schemeClr val="tx1">
                    <a:lumMod val="65000"/>
                    <a:lumOff val="35000"/>
                  </a:schemeClr>
                </a:solidFill>
              </a:rPr>
              <a:t> de </a:t>
            </a:r>
            <a:r>
              <a:rPr lang="es-ES" sz="1800" dirty="0" err="1">
                <a:solidFill>
                  <a:schemeClr val="tx1">
                    <a:lumMod val="65000"/>
                    <a:lumOff val="35000"/>
                  </a:schemeClr>
                </a:solidFill>
              </a:rPr>
              <a:t>Strings</a:t>
            </a:r>
            <a:r>
              <a:rPr lang="es-ES" sz="1800" dirty="0">
                <a:solidFill>
                  <a:schemeClr val="tx1">
                    <a:lumMod val="65000"/>
                    <a:lumOff val="35000"/>
                  </a:schemeClr>
                </a:solidFill>
              </a:rPr>
              <a:t> existe alguna cadena cuya longitud es mayor un determinado número que se deberá pasar como parámetro.</a:t>
            </a:r>
            <a:endParaRPr lang="es-ES" noProof="1">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3594093404"/>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34</a:t>
            </a:fld>
            <a:endParaRPr lang="es-ES" dirty="0"/>
          </a:p>
        </p:txBody>
      </p:sp>
      <p:sp>
        <p:nvSpPr>
          <p:cNvPr id="5" name="2 Marcador de contenido"/>
          <p:cNvSpPr txBox="1">
            <a:spLocks/>
          </p:cNvSpPr>
          <p:nvPr/>
        </p:nvSpPr>
        <p:spPr>
          <a:xfrm>
            <a:off x="2987823" y="3933056"/>
            <a:ext cx="5616624" cy="2423294"/>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355600" lvl="1" indent="0">
              <a:buNone/>
            </a:pPr>
            <a:r>
              <a:rPr lang="es-ES" b="1" dirty="0" smtClean="0"/>
              <a:t>3.1 Condicionales</a:t>
            </a:r>
            <a:endParaRPr lang="es-ES" b="1" dirty="0"/>
          </a:p>
          <a:p>
            <a:pPr marL="355600" lvl="1" indent="0">
              <a:buNone/>
            </a:pPr>
            <a:r>
              <a:rPr lang="es-ES" b="1" dirty="0" smtClean="0"/>
              <a:t>3.2 Switch</a:t>
            </a:r>
            <a:endParaRPr lang="es-ES" b="1" dirty="0"/>
          </a:p>
          <a:p>
            <a:pPr marL="355600" lvl="1" indent="0">
              <a:buNone/>
            </a:pPr>
            <a:r>
              <a:rPr lang="es-ES" b="1" dirty="0" smtClean="0"/>
              <a:t>3.3 Bucles</a:t>
            </a:r>
            <a:endParaRPr lang="es-ES" b="1" dirty="0"/>
          </a:p>
          <a:p>
            <a:pPr marL="355600" lvl="1" indent="0">
              <a:buNone/>
            </a:pPr>
            <a:r>
              <a:rPr lang="es-ES" b="1" dirty="0" smtClean="0"/>
              <a:t>3.4 Colecciones</a:t>
            </a:r>
            <a:endParaRPr lang="es-ES" b="1" dirty="0"/>
          </a:p>
          <a:p>
            <a:pPr marL="355600" lvl="1" indent="0">
              <a:buNone/>
            </a:pPr>
            <a:r>
              <a:rPr lang="es-ES" b="1" dirty="0" smtClean="0"/>
              <a:t>3.5 Mapas</a:t>
            </a:r>
            <a:endParaRPr lang="es-ES" b="1" dirty="0"/>
          </a:p>
          <a:p>
            <a:pPr marL="355600" lvl="1" indent="0">
              <a:buNone/>
            </a:pPr>
            <a:r>
              <a:rPr lang="es-ES" b="1" dirty="0" smtClean="0"/>
              <a:t>3.6 Enumerados</a:t>
            </a:r>
          </a:p>
          <a:p>
            <a:pPr marL="355600" lvl="1" indent="0">
              <a:buNone/>
            </a:pPr>
            <a:r>
              <a:rPr lang="en-US" b="1" dirty="0" smtClean="0"/>
              <a:t>3.7 Ejercicios</a:t>
            </a:r>
            <a:endParaRPr lang="es-ES" b="1" dirty="0"/>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3</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smtClean="0">
                <a:solidFill>
                  <a:srgbClr val="9AAE04"/>
                </a:solidFill>
                <a:latin typeface="Arial" pitchFamily="34" charset="0"/>
                <a:ea typeface="+mj-ea"/>
                <a:cs typeface="Arial" pitchFamily="34" charset="0"/>
              </a:rPr>
              <a:t>Condicionales, Bucles y Listas</a:t>
            </a:r>
            <a:endParaRPr lang="es-ES" dirty="0"/>
          </a:p>
        </p:txBody>
      </p:sp>
    </p:spTree>
    <p:extLst>
      <p:ext uri="{BB962C8B-B14F-4D97-AF65-F5344CB8AC3E}">
        <p14:creationId xmlns:p14="http://schemas.microsoft.com/office/powerpoint/2010/main" val="882110266"/>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1. </a:t>
            </a:r>
            <a:r>
              <a:rPr lang="es-ES" dirty="0" smtClean="0">
                <a:solidFill>
                  <a:schemeClr val="bg1"/>
                </a:solidFill>
                <a:latin typeface="Arial" pitchFamily="34" charset="0"/>
                <a:cs typeface="Arial" pitchFamily="34" charset="0"/>
              </a:rPr>
              <a:t>Condicionales</a:t>
            </a:r>
            <a:endParaRPr lang="es-ES" dirty="0">
              <a:solidFill>
                <a:schemeClr val="bg1"/>
              </a:solidFill>
              <a:latin typeface="Arial" pitchFamily="34" charset="0"/>
              <a:cs typeface="Arial"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49" y="2420888"/>
            <a:ext cx="7526337"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92" y="3356595"/>
            <a:ext cx="73533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0818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a:t>
            </a:r>
            <a:r>
              <a:rPr lang="es-ES" dirty="0" smtClean="0">
                <a:solidFill>
                  <a:schemeClr val="bg1"/>
                </a:solidFill>
                <a:latin typeface="Arial" pitchFamily="34" charset="0"/>
                <a:cs typeface="Arial" pitchFamily="34" charset="0"/>
              </a:rPr>
              <a:t>. </a:t>
            </a:r>
            <a:r>
              <a:rPr lang="es-ES" dirty="0" err="1" smtClean="0">
                <a:solidFill>
                  <a:schemeClr val="bg1"/>
                </a:solidFill>
                <a:latin typeface="Arial" pitchFamily="34" charset="0"/>
                <a:cs typeface="Arial" pitchFamily="34" charset="0"/>
              </a:rPr>
              <a:t>Switch</a:t>
            </a:r>
            <a:endParaRPr lang="es-ES" dirty="0">
              <a:solidFill>
                <a:schemeClr val="bg1"/>
              </a:solidFill>
              <a:latin typeface="Arial" pitchFamily="34" charset="0"/>
              <a:cs typeface="Arial"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21" y="1844824"/>
            <a:ext cx="6735763"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1403584328"/>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3. Bucles – while y do while</a:t>
            </a:r>
            <a:endParaRPr lang="es-ES" dirty="0">
              <a:solidFill>
                <a:schemeClr val="bg1"/>
              </a:solidFill>
              <a:latin typeface="Arial" pitchFamily="34" charset="0"/>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988840"/>
            <a:ext cx="44958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861817"/>
            <a:ext cx="46863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20657188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3. Bucles – for y foreach</a:t>
            </a:r>
            <a:endParaRPr lang="es-ES" dirty="0">
              <a:solidFill>
                <a:schemeClr val="bg1"/>
              </a:solidFill>
              <a:latin typeface="Arial" pitchFamily="34" charset="0"/>
              <a:cs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49" y="2132856"/>
            <a:ext cx="5726113"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3645024"/>
            <a:ext cx="6602413"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Señal de prohibido"/>
          <p:cNvSpPr/>
          <p:nvPr/>
        </p:nvSpPr>
        <p:spPr>
          <a:xfrm>
            <a:off x="3635896" y="1628800"/>
            <a:ext cx="1728192" cy="1728192"/>
          </a:xfrm>
          <a:prstGeom prst="noSmoking">
            <a:avLst/>
          </a:prstGeom>
          <a:solidFill>
            <a:srgbClr val="C00000">
              <a:alpha val="20000"/>
            </a:srgbClr>
          </a:solidFill>
          <a:ln>
            <a:solidFill>
              <a:schemeClr val="accent2">
                <a:shade val="50000"/>
                <a:alpha val="2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solidFill>
                <a:schemeClr val="tx1"/>
              </a:solidFill>
            </a:endParaRPr>
          </a:p>
        </p:txBody>
      </p:sp>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4869160"/>
            <a:ext cx="42195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2132896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99"/>
                                        </p:tgtEl>
                                        <p:attrNameLst>
                                          <p:attrName>style.visibility</p:attrName>
                                        </p:attrNameLst>
                                      </p:cBhvr>
                                      <p:to>
                                        <p:strVal val="visible"/>
                                      </p:to>
                                    </p:set>
                                    <p:animEffect transition="in" filter="fade">
                                      <p:cBhvr>
                                        <p:cTn id="14" dur="500"/>
                                        <p:tgtEl>
                                          <p:spTgt spid="409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28083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En cualquier iteración de un bucle es posible “romper” la ejecución de las siguientes maneras:</a:t>
            </a:r>
          </a:p>
          <a:p>
            <a:pPr lvl="1"/>
            <a:r>
              <a:rPr lang="es-ES" sz="2000" b="1" dirty="0" smtClean="0">
                <a:solidFill>
                  <a:schemeClr val="tx1">
                    <a:lumMod val="65000"/>
                    <a:lumOff val="35000"/>
                  </a:schemeClr>
                </a:solidFill>
                <a:latin typeface="Arial" pitchFamily="34" charset="0"/>
                <a:cs typeface="Arial" pitchFamily="34" charset="0"/>
              </a:rPr>
              <a:t>break</a:t>
            </a:r>
            <a:r>
              <a:rPr lang="es-ES" sz="2000" dirty="0" smtClean="0">
                <a:solidFill>
                  <a:schemeClr val="tx1">
                    <a:lumMod val="65000"/>
                    <a:lumOff val="35000"/>
                  </a:schemeClr>
                </a:solidFill>
                <a:latin typeface="Arial" pitchFamily="34" charset="0"/>
                <a:cs typeface="Arial" pitchFamily="34" charset="0"/>
              </a:rPr>
              <a:t>: Termina la ejecución del bucle y continúa con la siguiente instrucción después de este.</a:t>
            </a:r>
          </a:p>
          <a:p>
            <a:pPr lvl="1"/>
            <a:r>
              <a:rPr lang="es-ES" sz="2000" b="1" dirty="0" smtClean="0">
                <a:solidFill>
                  <a:schemeClr val="tx1">
                    <a:lumMod val="65000"/>
                    <a:lumOff val="35000"/>
                  </a:schemeClr>
                </a:solidFill>
                <a:latin typeface="Arial" pitchFamily="34" charset="0"/>
                <a:cs typeface="Arial" pitchFamily="34" charset="0"/>
              </a:rPr>
              <a:t>continue</a:t>
            </a:r>
            <a:r>
              <a:rPr lang="es-ES" sz="2000" dirty="0" smtClean="0">
                <a:solidFill>
                  <a:schemeClr val="tx1">
                    <a:lumMod val="65000"/>
                    <a:lumOff val="35000"/>
                  </a:schemeClr>
                </a:solidFill>
                <a:latin typeface="Arial" pitchFamily="34" charset="0"/>
                <a:cs typeface="Arial" pitchFamily="34" charset="0"/>
              </a:rPr>
              <a:t>: Termina la iteración actual del bucle y continúa con la siguiente.</a:t>
            </a:r>
          </a:p>
          <a:p>
            <a:pPr lvl="1"/>
            <a:r>
              <a:rPr lang="es-ES" sz="2000" b="1" dirty="0" smtClean="0">
                <a:solidFill>
                  <a:schemeClr val="tx1">
                    <a:lumMod val="65000"/>
                    <a:lumOff val="35000"/>
                  </a:schemeClr>
                </a:solidFill>
                <a:latin typeface="Arial" pitchFamily="34" charset="0"/>
                <a:cs typeface="Arial" pitchFamily="34" charset="0"/>
              </a:rPr>
              <a:t>return</a:t>
            </a:r>
            <a:r>
              <a:rPr lang="es-ES" sz="2000" dirty="0" smtClean="0">
                <a:solidFill>
                  <a:schemeClr val="tx1">
                    <a:lumMod val="65000"/>
                    <a:lumOff val="35000"/>
                  </a:schemeClr>
                </a:solidFill>
                <a:latin typeface="Arial" pitchFamily="34" charset="0"/>
                <a:cs typeface="Arial" pitchFamily="34" charset="0"/>
              </a:rPr>
              <a:t>: Sale del método actual.</a:t>
            </a:r>
          </a:p>
          <a:p>
            <a:pPr lvl="1"/>
            <a:r>
              <a:rPr lang="es-ES" sz="2000" b="1" dirty="0" smtClean="0">
                <a:solidFill>
                  <a:schemeClr val="tx1">
                    <a:lumMod val="65000"/>
                    <a:lumOff val="35000"/>
                  </a:schemeClr>
                </a:solidFill>
                <a:latin typeface="Arial" pitchFamily="34" charset="0"/>
                <a:cs typeface="Arial" pitchFamily="34" charset="0"/>
              </a:rPr>
              <a:t>throw</a:t>
            </a:r>
            <a:r>
              <a:rPr lang="es-ES" sz="2000" dirty="0" smtClean="0">
                <a:solidFill>
                  <a:schemeClr val="tx1">
                    <a:lumMod val="65000"/>
                    <a:lumOff val="35000"/>
                  </a:schemeClr>
                </a:solidFill>
                <a:latin typeface="Arial" pitchFamily="34" charset="0"/>
                <a:cs typeface="Arial" pitchFamily="34" charset="0"/>
              </a:rPr>
              <a:t>: Lanza una excepción.</a:t>
            </a:r>
          </a:p>
          <a:p>
            <a:endParaRPr lang="es-ES" sz="2000" dirty="0" smtClean="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3. Bucles</a:t>
            </a: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13024814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Effect transition="in" filter="fade">
                                      <p:cBhvr>
                                        <p:cTn id="17" dur="500"/>
                                        <p:tgtEl>
                                          <p:spTgt spid="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fade">
                                      <p:cBhvr>
                                        <p:cTn id="22"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30243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IDE para trabajar con distintos tipos de proyectos Java</a:t>
            </a:r>
          </a:p>
          <a:p>
            <a:r>
              <a:rPr lang="es-ES" sz="2000" dirty="0">
                <a:solidFill>
                  <a:schemeClr val="tx1">
                    <a:lumMod val="65000"/>
                    <a:lumOff val="35000"/>
                  </a:schemeClr>
                </a:solidFill>
                <a:latin typeface="Arial" pitchFamily="34" charset="0"/>
                <a:cs typeface="Arial" pitchFamily="34" charset="0"/>
              </a:rPr>
              <a:t>Es parte de una serie de </a:t>
            </a:r>
            <a:r>
              <a:rPr lang="es-ES" sz="2000" dirty="0" err="1">
                <a:solidFill>
                  <a:schemeClr val="tx1">
                    <a:lumMod val="65000"/>
                    <a:lumOff val="35000"/>
                  </a:schemeClr>
                </a:solidFill>
                <a:latin typeface="Arial" pitchFamily="34" charset="0"/>
                <a:cs typeface="Arial" pitchFamily="34" charset="0"/>
              </a:rPr>
              <a:t>IDEs</a:t>
            </a:r>
            <a:r>
              <a:rPr lang="es-ES" sz="2000" dirty="0">
                <a:solidFill>
                  <a:schemeClr val="tx1">
                    <a:lumMod val="65000"/>
                    <a:lumOff val="35000"/>
                  </a:schemeClr>
                </a:solidFill>
                <a:latin typeface="Arial" pitchFamily="34" charset="0"/>
                <a:cs typeface="Arial" pitchFamily="34" charset="0"/>
              </a:rPr>
              <a:t> creados por la empresa </a:t>
            </a:r>
            <a:r>
              <a:rPr lang="es-ES" sz="2000" dirty="0" err="1">
                <a:solidFill>
                  <a:schemeClr val="tx1">
                    <a:lumMod val="65000"/>
                    <a:lumOff val="35000"/>
                  </a:schemeClr>
                </a:solidFill>
                <a:latin typeface="Arial" pitchFamily="34" charset="0"/>
                <a:cs typeface="Arial" pitchFamily="34" charset="0"/>
              </a:rPr>
              <a:t>Jetbrains</a:t>
            </a:r>
            <a:endParaRPr lang="es-ES" sz="2000" dirty="0">
              <a:solidFill>
                <a:schemeClr val="tx1">
                  <a:lumMod val="65000"/>
                  <a:lumOff val="35000"/>
                </a:schemeClr>
              </a:solidFill>
              <a:latin typeface="Arial" pitchFamily="34" charset="0"/>
              <a:cs typeface="Arial" pitchFamily="34" charset="0"/>
            </a:endParaRPr>
          </a:p>
          <a:p>
            <a:r>
              <a:rPr lang="es-ES" sz="2000" dirty="0">
                <a:solidFill>
                  <a:schemeClr val="tx1">
                    <a:lumMod val="65000"/>
                    <a:lumOff val="35000"/>
                  </a:schemeClr>
                </a:solidFill>
                <a:latin typeface="Arial" pitchFamily="34" charset="0"/>
                <a:cs typeface="Arial" pitchFamily="34" charset="0"/>
              </a:rPr>
              <a:t>Existen otros </a:t>
            </a:r>
            <a:r>
              <a:rPr lang="es-ES" sz="2000" dirty="0" err="1">
                <a:solidFill>
                  <a:schemeClr val="tx1">
                    <a:lumMod val="65000"/>
                    <a:lumOff val="35000"/>
                  </a:schemeClr>
                </a:solidFill>
                <a:latin typeface="Arial" pitchFamily="34" charset="0"/>
                <a:cs typeface="Arial" pitchFamily="34" charset="0"/>
              </a:rPr>
              <a:t>IDEs</a:t>
            </a:r>
            <a:r>
              <a:rPr lang="es-ES" sz="2000" dirty="0">
                <a:solidFill>
                  <a:schemeClr val="tx1">
                    <a:lumMod val="65000"/>
                    <a:lumOff val="35000"/>
                  </a:schemeClr>
                </a:solidFill>
                <a:latin typeface="Arial" pitchFamily="34" charset="0"/>
                <a:cs typeface="Arial" pitchFamily="34" charset="0"/>
              </a:rPr>
              <a:t> de la misma empresa para trabajar con otras tecnologías</a:t>
            </a:r>
          </a:p>
          <a:p>
            <a:r>
              <a:rPr lang="es-ES" sz="2000" dirty="0">
                <a:solidFill>
                  <a:schemeClr val="tx1">
                    <a:lumMod val="65000"/>
                    <a:lumOff val="35000"/>
                  </a:schemeClr>
                </a:solidFill>
                <a:latin typeface="Arial" pitchFamily="34" charset="0"/>
                <a:cs typeface="Arial" pitchFamily="34" charset="0"/>
              </a:rPr>
              <a:t>Diferencias con Eclipse</a:t>
            </a:r>
          </a:p>
          <a:p>
            <a:pPr lvl="1"/>
            <a:r>
              <a:rPr lang="es-ES" sz="1600" dirty="0">
                <a:solidFill>
                  <a:schemeClr val="tx1">
                    <a:lumMod val="65000"/>
                    <a:lumOff val="35000"/>
                  </a:schemeClr>
                </a:solidFill>
                <a:latin typeface="Arial" pitchFamily="34" charset="0"/>
                <a:cs typeface="Arial" pitchFamily="34" charset="0"/>
              </a:rPr>
              <a:t>Mayor rapidez</a:t>
            </a:r>
          </a:p>
          <a:p>
            <a:pPr lvl="1"/>
            <a:r>
              <a:rPr lang="es-ES" sz="1600" dirty="0">
                <a:solidFill>
                  <a:schemeClr val="tx1">
                    <a:lumMod val="65000"/>
                    <a:lumOff val="35000"/>
                  </a:schemeClr>
                </a:solidFill>
                <a:latin typeface="Arial" pitchFamily="34" charset="0"/>
                <a:cs typeface="Arial" pitchFamily="34" charset="0"/>
              </a:rPr>
              <a:t>Menos memoria</a:t>
            </a:r>
          </a:p>
          <a:p>
            <a:pPr lvl="1"/>
            <a:r>
              <a:rPr lang="es-ES" sz="1600" dirty="0">
                <a:solidFill>
                  <a:schemeClr val="tx1">
                    <a:lumMod val="65000"/>
                    <a:lumOff val="35000"/>
                  </a:schemeClr>
                </a:solidFill>
                <a:latin typeface="Arial" pitchFamily="34" charset="0"/>
                <a:cs typeface="Arial" pitchFamily="34" charset="0"/>
              </a:rPr>
              <a:t>Menor flexibilidad</a:t>
            </a:r>
          </a:p>
          <a:p>
            <a:pPr lvl="1"/>
            <a:r>
              <a:rPr lang="es-ES" sz="1600" dirty="0">
                <a:solidFill>
                  <a:schemeClr val="tx1">
                    <a:lumMod val="65000"/>
                    <a:lumOff val="35000"/>
                  </a:schemeClr>
                </a:solidFill>
                <a:latin typeface="Arial" pitchFamily="34" charset="0"/>
                <a:cs typeface="Arial" pitchFamily="34" charset="0"/>
              </a:rPr>
              <a:t>No es Open </a:t>
            </a:r>
            <a:r>
              <a:rPr lang="es-ES" sz="1600" dirty="0" err="1">
                <a:solidFill>
                  <a:schemeClr val="tx1">
                    <a:lumMod val="65000"/>
                    <a:lumOff val="35000"/>
                  </a:schemeClr>
                </a:solidFill>
                <a:latin typeface="Arial" pitchFamily="34" charset="0"/>
                <a:cs typeface="Arial" pitchFamily="34" charset="0"/>
              </a:rPr>
              <a:t>Source</a:t>
            </a:r>
            <a:endParaRPr lang="es-ES" sz="16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1. ¿Qué es IntelliJ IDEA?</a:t>
            </a:r>
          </a:p>
        </p:txBody>
      </p:sp>
      <p:pic>
        <p:nvPicPr>
          <p:cNvPr id="1028" name="Picture 4" descr="Resultado de imagen de intellij id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301" y="3281671"/>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591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animEffect transition="in" filter="fade">
                                      <p:cBhvr>
                                        <p:cTn id="42" dur="500"/>
                                        <p:tgtEl>
                                          <p:spTgt spid="1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fade">
                                      <p:cBhvr>
                                        <p:cTn id="4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9361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Además de los arrays, java provee de una serie de estructuras de datos que nos servirán para diferentes ocasiones.</a:t>
            </a:r>
          </a:p>
          <a:p>
            <a:endParaRPr lang="es-ES" sz="1200" dirty="0" smtClean="0">
              <a:solidFill>
                <a:schemeClr val="tx1">
                  <a:lumMod val="65000"/>
                  <a:lumOff val="35000"/>
                </a:schemeClr>
              </a:solidFill>
              <a:latin typeface="Arial" pitchFamily="34" charset="0"/>
              <a:cs typeface="Arial" pitchFamily="34" charset="0"/>
            </a:endParaRPr>
          </a:p>
          <a:p>
            <a:endParaRPr lang="es-ES" sz="2000" dirty="0" smtClean="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Colecciones</a:t>
            </a:r>
            <a:endParaRPr lang="es-ES" dirty="0">
              <a:solidFill>
                <a:schemeClr val="bg1"/>
              </a:solidFill>
              <a:latin typeface="Arial" pitchFamily="34" charset="0"/>
              <a:cs typeface="Arial" pitchFamily="34" charset="0"/>
            </a:endParaRPr>
          </a:p>
        </p:txBody>
      </p:sp>
      <p:pic>
        <p:nvPicPr>
          <p:cNvPr id="5122" name="Picture 2" descr="Two interface trees, one starting with Collection and including Set, SortedSet, List, and Queue, and the other starting with Map and including Sorte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697" y="3303240"/>
            <a:ext cx="5948054" cy="2160240"/>
          </a:xfrm>
          <a:prstGeom prst="rect">
            <a:avLst/>
          </a:prstGeom>
          <a:noFill/>
          <a:extLst>
            <a:ext uri="{909E8E84-426E-40DD-AFC4-6F175D3DCCD1}">
              <a14:hiddenFill xmlns:a14="http://schemas.microsoft.com/office/drawing/2010/main">
                <a:solidFill>
                  <a:srgbClr val="FFFFFF"/>
                </a:solidFill>
              </a14:hiddenFill>
            </a:ext>
          </a:extLst>
        </p:spPr>
      </p:pic>
      <p:sp>
        <p:nvSpPr>
          <p:cNvPr id="1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12909222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43924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La lista </a:t>
            </a:r>
            <a:r>
              <a:rPr lang="es-ES" sz="2000" b="1" dirty="0" smtClean="0">
                <a:solidFill>
                  <a:schemeClr val="tx1">
                    <a:lumMod val="65000"/>
                    <a:lumOff val="35000"/>
                  </a:schemeClr>
                </a:solidFill>
                <a:latin typeface="Arial" pitchFamily="34" charset="0"/>
                <a:cs typeface="Arial" pitchFamily="34" charset="0"/>
              </a:rPr>
              <a:t>(List)</a:t>
            </a:r>
            <a:r>
              <a:rPr lang="es-ES" sz="2000" dirty="0" smtClean="0">
                <a:solidFill>
                  <a:schemeClr val="tx1">
                    <a:lumMod val="65000"/>
                    <a:lumOff val="35000"/>
                  </a:schemeClr>
                </a:solidFill>
                <a:latin typeface="Arial" pitchFamily="34" charset="0"/>
                <a:cs typeface="Arial" pitchFamily="34" charset="0"/>
              </a:rPr>
              <a:t> es un tipo de colección en el que se mantiene el orden de inserción.</a:t>
            </a:r>
          </a:p>
          <a:p>
            <a:pPr lvl="1"/>
            <a:r>
              <a:rPr lang="es-ES" sz="2000" b="1" dirty="0" smtClean="0">
                <a:solidFill>
                  <a:schemeClr val="tx1">
                    <a:lumMod val="65000"/>
                    <a:lumOff val="35000"/>
                  </a:schemeClr>
                </a:solidFill>
                <a:latin typeface="Arial" pitchFamily="34" charset="0"/>
                <a:cs typeface="Arial" pitchFamily="34" charset="0"/>
              </a:rPr>
              <a:t>ArrayList</a:t>
            </a:r>
            <a:r>
              <a:rPr lang="es-ES" sz="2000" dirty="0" smtClean="0">
                <a:solidFill>
                  <a:schemeClr val="tx1">
                    <a:lumMod val="65000"/>
                    <a:lumOff val="35000"/>
                  </a:schemeClr>
                </a:solidFill>
                <a:latin typeface="Arial" pitchFamily="34" charset="0"/>
                <a:cs typeface="Arial" pitchFamily="34" charset="0"/>
              </a:rPr>
              <a:t>: Lista respaldada por arrays. Importante definir el tamaño inicial. Cuando el tamaño supera el máximo actual, aumenta su tamaño un 50%</a:t>
            </a:r>
          </a:p>
          <a:p>
            <a:pPr lvl="1"/>
            <a:r>
              <a:rPr lang="es-ES" sz="2000" b="1" dirty="0" smtClean="0">
                <a:solidFill>
                  <a:schemeClr val="tx1">
                    <a:lumMod val="65000"/>
                    <a:lumOff val="35000"/>
                  </a:schemeClr>
                </a:solidFill>
                <a:latin typeface="Arial" pitchFamily="34" charset="0"/>
                <a:cs typeface="Arial" pitchFamily="34" charset="0"/>
              </a:rPr>
              <a:t>LinkedList</a:t>
            </a:r>
            <a:r>
              <a:rPr lang="es-ES" sz="2000" dirty="0" smtClean="0">
                <a:solidFill>
                  <a:schemeClr val="tx1">
                    <a:lumMod val="65000"/>
                    <a:lumOff val="35000"/>
                  </a:schemeClr>
                </a:solidFill>
                <a:latin typeface="Arial" pitchFamily="34" charset="0"/>
                <a:cs typeface="Arial" pitchFamily="34" charset="0"/>
              </a:rPr>
              <a:t>: Lista doblemente enlazada. Adecuada para operaciones de inserción y eliminación de elementos.</a:t>
            </a:r>
          </a:p>
          <a:p>
            <a:pPr lvl="1"/>
            <a:r>
              <a:rPr lang="es-ES" sz="2000" b="1" dirty="0" smtClean="0">
                <a:solidFill>
                  <a:schemeClr val="tx1">
                    <a:lumMod val="65000"/>
                    <a:lumOff val="35000"/>
                  </a:schemeClr>
                </a:solidFill>
                <a:latin typeface="Arial" pitchFamily="34" charset="0"/>
                <a:cs typeface="Arial" pitchFamily="34" charset="0"/>
              </a:rPr>
              <a:t>Vector</a:t>
            </a:r>
            <a:r>
              <a:rPr lang="es-ES" sz="2000" dirty="0" smtClean="0">
                <a:solidFill>
                  <a:schemeClr val="tx1">
                    <a:lumMod val="65000"/>
                    <a:lumOff val="35000"/>
                  </a:schemeClr>
                </a:solidFill>
                <a:latin typeface="Arial" pitchFamily="34" charset="0"/>
                <a:cs typeface="Arial" pitchFamily="34" charset="0"/>
              </a:rPr>
              <a:t>: Similar al ArrayList pero su acceso es “sincronizado”. Cuando el tamaño supera el máximo actual, este dobla su tamaño.</a:t>
            </a:r>
          </a:p>
          <a:p>
            <a:r>
              <a:rPr lang="es-ES" sz="2000" dirty="0" smtClean="0">
                <a:solidFill>
                  <a:schemeClr val="tx1">
                    <a:lumMod val="65000"/>
                    <a:lumOff val="35000"/>
                  </a:schemeClr>
                </a:solidFill>
                <a:latin typeface="Arial" pitchFamily="34" charset="0"/>
                <a:cs typeface="Arial" pitchFamily="34" charset="0"/>
              </a:rPr>
              <a:t>Provee, entre otros, los siguientes métodos:</a:t>
            </a:r>
          </a:p>
          <a:p>
            <a:pPr lvl="1"/>
            <a:r>
              <a:rPr lang="es-ES" sz="1600" noProof="1" smtClean="0">
                <a:solidFill>
                  <a:schemeClr val="tx1">
                    <a:lumMod val="65000"/>
                    <a:lumOff val="35000"/>
                  </a:schemeClr>
                </a:solidFill>
                <a:latin typeface="Arial" pitchFamily="34" charset="0"/>
                <a:cs typeface="Arial" pitchFamily="34" charset="0"/>
              </a:rPr>
              <a:t>add(indice, elemento), addAll(indice, colección)</a:t>
            </a:r>
          </a:p>
          <a:p>
            <a:pPr lvl="1"/>
            <a:r>
              <a:rPr lang="es-ES" sz="1600" noProof="1" smtClean="0">
                <a:solidFill>
                  <a:schemeClr val="tx1">
                    <a:lumMod val="65000"/>
                    <a:lumOff val="35000"/>
                  </a:schemeClr>
                </a:solidFill>
                <a:latin typeface="Arial" pitchFamily="34" charset="0"/>
                <a:cs typeface="Arial" pitchFamily="34" charset="0"/>
              </a:rPr>
              <a:t>get(indice), indexOf(elemento), subList(indice1, indice2)</a:t>
            </a:r>
          </a:p>
          <a:p>
            <a:pPr lvl="1"/>
            <a:r>
              <a:rPr lang="es-ES" sz="1600" noProof="1" smtClean="0">
                <a:solidFill>
                  <a:schemeClr val="tx1">
                    <a:lumMod val="65000"/>
                    <a:lumOff val="35000"/>
                  </a:schemeClr>
                </a:solidFill>
                <a:latin typeface="Arial" pitchFamily="34" charset="0"/>
                <a:cs typeface="Arial" pitchFamily="34" charset="0"/>
              </a:rPr>
              <a:t>remove(indice)</a:t>
            </a:r>
          </a:p>
          <a:p>
            <a:endParaRPr lang="es-ES" sz="1200" dirty="0" smtClean="0">
              <a:solidFill>
                <a:schemeClr val="tx1">
                  <a:lumMod val="65000"/>
                  <a:lumOff val="35000"/>
                </a:schemeClr>
              </a:solidFill>
              <a:latin typeface="Arial" pitchFamily="34" charset="0"/>
              <a:cs typeface="Arial" pitchFamily="34" charset="0"/>
            </a:endParaRPr>
          </a:p>
          <a:p>
            <a:endParaRPr lang="es-ES" sz="2000" dirty="0" smtClean="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Colecciones - List</a:t>
            </a:r>
            <a:endParaRPr lang="es-ES" dirty="0">
              <a:solidFill>
                <a:schemeClr val="bg1"/>
              </a:solidFill>
              <a:latin typeface="Arial" pitchFamily="34" charset="0"/>
              <a:cs typeface="Arial" pitchFamily="34"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26187050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animEffect transition="in" filter="fade">
                                      <p:cBhvr>
                                        <p:cTn id="4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43924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El conjunto </a:t>
            </a:r>
            <a:r>
              <a:rPr lang="es-ES" sz="2000" b="1" dirty="0" smtClean="0">
                <a:solidFill>
                  <a:schemeClr val="tx1">
                    <a:lumMod val="65000"/>
                    <a:lumOff val="35000"/>
                  </a:schemeClr>
                </a:solidFill>
                <a:latin typeface="Arial" pitchFamily="34" charset="0"/>
                <a:cs typeface="Arial" pitchFamily="34" charset="0"/>
              </a:rPr>
              <a:t>(Set)</a:t>
            </a:r>
            <a:r>
              <a:rPr lang="es-ES" sz="2000" dirty="0" smtClean="0">
                <a:solidFill>
                  <a:schemeClr val="tx1">
                    <a:lumMod val="65000"/>
                    <a:lumOff val="35000"/>
                  </a:schemeClr>
                </a:solidFill>
                <a:latin typeface="Arial" pitchFamily="34" charset="0"/>
                <a:cs typeface="Arial" pitchFamily="34" charset="0"/>
              </a:rPr>
              <a:t> es un tipo de colección en el que no se mantiene (necesariamente) el orden de inserción y no puede contener dos veces el mismo elemento.</a:t>
            </a:r>
          </a:p>
          <a:p>
            <a:pPr lvl="1"/>
            <a:r>
              <a:rPr lang="es-ES" sz="2000" b="1" dirty="0" smtClean="0">
                <a:solidFill>
                  <a:schemeClr val="tx1">
                    <a:lumMod val="65000"/>
                    <a:lumOff val="35000"/>
                  </a:schemeClr>
                </a:solidFill>
                <a:latin typeface="Arial" pitchFamily="34" charset="0"/>
                <a:cs typeface="Arial" pitchFamily="34" charset="0"/>
              </a:rPr>
              <a:t>HashSet</a:t>
            </a:r>
            <a:r>
              <a:rPr lang="es-ES" sz="2000" dirty="0" smtClean="0">
                <a:solidFill>
                  <a:schemeClr val="tx1">
                    <a:lumMod val="65000"/>
                    <a:lumOff val="35000"/>
                  </a:schemeClr>
                </a:solidFill>
                <a:latin typeface="Arial" pitchFamily="34" charset="0"/>
                <a:cs typeface="Arial" pitchFamily="34" charset="0"/>
              </a:rPr>
              <a:t>: Set que utiliza una tabla hash para para almacenar sus elementos.</a:t>
            </a:r>
          </a:p>
          <a:p>
            <a:pPr lvl="1"/>
            <a:r>
              <a:rPr lang="es-ES" sz="2000" b="1" dirty="0" smtClean="0">
                <a:solidFill>
                  <a:schemeClr val="tx1">
                    <a:lumMod val="65000"/>
                    <a:lumOff val="35000"/>
                  </a:schemeClr>
                </a:solidFill>
                <a:latin typeface="Arial" pitchFamily="34" charset="0"/>
                <a:cs typeface="Arial" pitchFamily="34" charset="0"/>
              </a:rPr>
              <a:t>TreeSet</a:t>
            </a:r>
            <a:r>
              <a:rPr lang="es-ES" sz="2000" dirty="0" smtClean="0">
                <a:solidFill>
                  <a:schemeClr val="tx1">
                    <a:lumMod val="65000"/>
                    <a:lumOff val="35000"/>
                  </a:schemeClr>
                </a:solidFill>
                <a:latin typeface="Arial" pitchFamily="34" charset="0"/>
                <a:cs typeface="Arial" pitchFamily="34" charset="0"/>
              </a:rPr>
              <a:t>: Set basado en una estructura de árbol que garantiza una complejidad de log(n) para la búsqueda.</a:t>
            </a:r>
          </a:p>
          <a:p>
            <a:pPr lvl="1"/>
            <a:r>
              <a:rPr lang="es-ES" sz="2000" b="1" dirty="0" smtClean="0">
                <a:solidFill>
                  <a:schemeClr val="tx1">
                    <a:lumMod val="65000"/>
                    <a:lumOff val="35000"/>
                  </a:schemeClr>
                </a:solidFill>
                <a:latin typeface="Arial" pitchFamily="34" charset="0"/>
                <a:cs typeface="Arial" pitchFamily="34" charset="0"/>
              </a:rPr>
              <a:t>LinkedHashSet</a:t>
            </a:r>
            <a:r>
              <a:rPr lang="es-ES" sz="2000" dirty="0" smtClean="0">
                <a:solidFill>
                  <a:schemeClr val="tx1">
                    <a:lumMod val="65000"/>
                    <a:lumOff val="35000"/>
                  </a:schemeClr>
                </a:solidFill>
                <a:latin typeface="Arial" pitchFamily="34" charset="0"/>
                <a:cs typeface="Arial" pitchFamily="34" charset="0"/>
              </a:rPr>
              <a:t>: Set basado en una tabla hash pero que mantiene el orden de inserción de los elementos.</a:t>
            </a:r>
            <a:endParaRPr lang="es-ES" sz="1600" dirty="0" smtClean="0">
              <a:solidFill>
                <a:schemeClr val="tx1">
                  <a:lumMod val="65000"/>
                  <a:lumOff val="35000"/>
                </a:schemeClr>
              </a:solidFill>
              <a:latin typeface="Arial" pitchFamily="34" charset="0"/>
              <a:cs typeface="Arial" pitchFamily="34" charset="0"/>
            </a:endParaRPr>
          </a:p>
          <a:p>
            <a:endParaRPr lang="es-ES" sz="1200" dirty="0" smtClean="0">
              <a:solidFill>
                <a:schemeClr val="tx1">
                  <a:lumMod val="65000"/>
                  <a:lumOff val="35000"/>
                </a:schemeClr>
              </a:solidFill>
              <a:latin typeface="Arial" pitchFamily="34" charset="0"/>
              <a:cs typeface="Arial" pitchFamily="34" charset="0"/>
            </a:endParaRPr>
          </a:p>
          <a:p>
            <a:endParaRPr lang="es-ES" sz="2000" dirty="0" smtClean="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Colecciones - Set</a:t>
            </a:r>
            <a:endParaRPr lang="es-ES" dirty="0">
              <a:solidFill>
                <a:schemeClr val="bg1"/>
              </a:solidFill>
              <a:latin typeface="Arial" pitchFamily="34" charset="0"/>
              <a:cs typeface="Arial" pitchFamily="34"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20409792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43924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noProof="1" smtClean="0">
                <a:solidFill>
                  <a:schemeClr val="tx1">
                    <a:lumMod val="65000"/>
                    <a:lumOff val="35000"/>
                  </a:schemeClr>
                </a:solidFill>
                <a:latin typeface="Arial" pitchFamily="34" charset="0"/>
                <a:cs typeface="Arial" pitchFamily="34" charset="0"/>
              </a:rPr>
              <a:t>La interfaz Collection es implementada por los anteriores tipos de dato además de otros (Queue y Dequeue por ejemplo).</a:t>
            </a:r>
          </a:p>
          <a:p>
            <a:r>
              <a:rPr lang="es-ES" sz="2000" noProof="1" smtClean="0">
                <a:solidFill>
                  <a:schemeClr val="tx1">
                    <a:lumMod val="65000"/>
                    <a:lumOff val="35000"/>
                  </a:schemeClr>
                </a:solidFill>
                <a:latin typeface="Arial" pitchFamily="34" charset="0"/>
                <a:cs typeface="Arial" pitchFamily="34" charset="0"/>
              </a:rPr>
              <a:t>Provee de los siguientes métodos comunes a todos sus subtipos.</a:t>
            </a:r>
          </a:p>
          <a:p>
            <a:pPr lvl="1"/>
            <a:r>
              <a:rPr lang="es-ES" sz="2000" noProof="1" smtClean="0">
                <a:solidFill>
                  <a:schemeClr val="tx1">
                    <a:lumMod val="65000"/>
                    <a:lumOff val="35000"/>
                  </a:schemeClr>
                </a:solidFill>
                <a:latin typeface="Arial" pitchFamily="34" charset="0"/>
                <a:cs typeface="Arial" pitchFamily="34" charset="0"/>
              </a:rPr>
              <a:t>add(element), addAll(collection)</a:t>
            </a:r>
          </a:p>
          <a:p>
            <a:pPr lvl="1"/>
            <a:r>
              <a:rPr lang="es-ES" sz="2000" noProof="1" smtClean="0">
                <a:solidFill>
                  <a:schemeClr val="tx1">
                    <a:lumMod val="65000"/>
                    <a:lumOff val="35000"/>
                  </a:schemeClr>
                </a:solidFill>
                <a:latin typeface="Arial" pitchFamily="34" charset="0"/>
                <a:cs typeface="Arial" pitchFamily="34" charset="0"/>
              </a:rPr>
              <a:t>size(), contains(element), containsAll(collection)</a:t>
            </a:r>
          </a:p>
          <a:p>
            <a:pPr lvl="1"/>
            <a:r>
              <a:rPr lang="es-ES" sz="2000" noProof="1" smtClean="0">
                <a:solidFill>
                  <a:schemeClr val="tx1">
                    <a:lumMod val="65000"/>
                    <a:lumOff val="35000"/>
                  </a:schemeClr>
                </a:solidFill>
                <a:latin typeface="Arial" pitchFamily="34" charset="0"/>
                <a:cs typeface="Arial" pitchFamily="34" charset="0"/>
              </a:rPr>
              <a:t>clear(), remove(element), removeAll(collection)</a:t>
            </a:r>
          </a:p>
          <a:p>
            <a:pPr lvl="1"/>
            <a:endParaRPr lang="es-ES" sz="1600" dirty="0" smtClean="0">
              <a:solidFill>
                <a:schemeClr val="tx1">
                  <a:lumMod val="65000"/>
                  <a:lumOff val="35000"/>
                </a:schemeClr>
              </a:solidFill>
              <a:latin typeface="Arial" pitchFamily="34" charset="0"/>
              <a:cs typeface="Arial" pitchFamily="34" charset="0"/>
            </a:endParaRPr>
          </a:p>
          <a:p>
            <a:endParaRPr lang="es-ES" sz="1200" dirty="0" smtClean="0">
              <a:solidFill>
                <a:schemeClr val="tx1">
                  <a:lumMod val="65000"/>
                  <a:lumOff val="35000"/>
                </a:schemeClr>
              </a:solidFill>
              <a:latin typeface="Arial" pitchFamily="34" charset="0"/>
              <a:cs typeface="Arial" pitchFamily="34" charset="0"/>
            </a:endParaRPr>
          </a:p>
          <a:p>
            <a:endParaRPr lang="es-ES" sz="2000" dirty="0" smtClean="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Colecciones - Collection</a:t>
            </a:r>
            <a:endParaRPr lang="es-ES" dirty="0">
              <a:solidFill>
                <a:schemeClr val="bg1"/>
              </a:solidFill>
              <a:latin typeface="Arial" pitchFamily="34" charset="0"/>
              <a:cs typeface="Arial" pitchFamily="34"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35792301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43924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El mapa o </a:t>
            </a:r>
            <a:r>
              <a:rPr lang="es-ES" sz="2000" b="1" dirty="0" smtClean="0">
                <a:solidFill>
                  <a:schemeClr val="tx1">
                    <a:lumMod val="65000"/>
                    <a:lumOff val="35000"/>
                  </a:schemeClr>
                </a:solidFill>
                <a:latin typeface="Arial" pitchFamily="34" charset="0"/>
                <a:cs typeface="Arial" pitchFamily="34" charset="0"/>
              </a:rPr>
              <a:t>Map </a:t>
            </a:r>
            <a:r>
              <a:rPr lang="es-ES" sz="2000" dirty="0" smtClean="0">
                <a:solidFill>
                  <a:schemeClr val="tx1">
                    <a:lumMod val="65000"/>
                    <a:lumOff val="35000"/>
                  </a:schemeClr>
                </a:solidFill>
                <a:latin typeface="Arial" pitchFamily="34" charset="0"/>
                <a:cs typeface="Arial" pitchFamily="34" charset="0"/>
              </a:rPr>
              <a:t>es un tipo de dato que asocia una clave a un valor. No extiende de Collection. </a:t>
            </a:r>
          </a:p>
          <a:p>
            <a:pPr lvl="1"/>
            <a:r>
              <a:rPr lang="es-ES" sz="2000" b="1" dirty="0" smtClean="0">
                <a:solidFill>
                  <a:schemeClr val="tx1">
                    <a:lumMod val="65000"/>
                    <a:lumOff val="35000"/>
                  </a:schemeClr>
                </a:solidFill>
                <a:latin typeface="Arial" pitchFamily="34" charset="0"/>
                <a:cs typeface="Arial" pitchFamily="34" charset="0"/>
              </a:rPr>
              <a:t>HashMap</a:t>
            </a:r>
            <a:r>
              <a:rPr lang="es-ES" sz="2000" dirty="0" smtClean="0">
                <a:solidFill>
                  <a:schemeClr val="tx1">
                    <a:lumMod val="65000"/>
                    <a:lumOff val="35000"/>
                  </a:schemeClr>
                </a:solidFill>
                <a:latin typeface="Arial" pitchFamily="34" charset="0"/>
                <a:cs typeface="Arial" pitchFamily="34" charset="0"/>
              </a:rPr>
              <a:t>: Mapa que utiliza una tabla hash para para almacenar sus elementos. Puede tener claves null.</a:t>
            </a:r>
          </a:p>
          <a:p>
            <a:pPr lvl="1"/>
            <a:r>
              <a:rPr lang="es-ES" sz="2000" b="1" dirty="0" smtClean="0">
                <a:solidFill>
                  <a:schemeClr val="tx1">
                    <a:lumMod val="65000"/>
                    <a:lumOff val="35000"/>
                  </a:schemeClr>
                </a:solidFill>
                <a:latin typeface="Arial" pitchFamily="34" charset="0"/>
                <a:cs typeface="Arial" pitchFamily="34" charset="0"/>
              </a:rPr>
              <a:t>HashTable</a:t>
            </a:r>
            <a:r>
              <a:rPr lang="es-ES" sz="2000" dirty="0" smtClean="0">
                <a:solidFill>
                  <a:schemeClr val="tx1">
                    <a:lumMod val="65000"/>
                    <a:lumOff val="35000"/>
                  </a:schemeClr>
                </a:solidFill>
                <a:latin typeface="Arial" pitchFamily="34" charset="0"/>
                <a:cs typeface="Arial" pitchFamily="34" charset="0"/>
              </a:rPr>
              <a:t>: Implementa una tabla hash. No puede tener claves nulas.</a:t>
            </a:r>
          </a:p>
          <a:p>
            <a:pPr lvl="1"/>
            <a:r>
              <a:rPr lang="es-ES" sz="2000" b="1" dirty="0" smtClean="0">
                <a:solidFill>
                  <a:schemeClr val="tx1">
                    <a:lumMod val="65000"/>
                    <a:lumOff val="35000"/>
                  </a:schemeClr>
                </a:solidFill>
                <a:latin typeface="Arial" pitchFamily="34" charset="0"/>
                <a:cs typeface="Arial" pitchFamily="34" charset="0"/>
              </a:rPr>
              <a:t>LinkedHashMap</a:t>
            </a:r>
            <a:r>
              <a:rPr lang="es-ES" sz="2000" dirty="0" smtClean="0">
                <a:solidFill>
                  <a:schemeClr val="tx1">
                    <a:lumMod val="65000"/>
                    <a:lumOff val="35000"/>
                  </a:schemeClr>
                </a:solidFill>
                <a:latin typeface="Arial" pitchFamily="34" charset="0"/>
                <a:cs typeface="Arial" pitchFamily="34" charset="0"/>
              </a:rPr>
              <a:t>: Mapa basado en una tabla hash pero que mantiene el orden de inserción de los elementos.</a:t>
            </a:r>
          </a:p>
          <a:p>
            <a:r>
              <a:rPr lang="es-ES" sz="2000" dirty="0" smtClean="0">
                <a:solidFill>
                  <a:schemeClr val="tx1">
                    <a:lumMod val="65000"/>
                    <a:lumOff val="35000"/>
                  </a:schemeClr>
                </a:solidFill>
                <a:latin typeface="Arial" pitchFamily="34" charset="0"/>
                <a:cs typeface="Arial" pitchFamily="34" charset="0"/>
              </a:rPr>
              <a:t>Provee</a:t>
            </a:r>
            <a:r>
              <a:rPr lang="es-ES" sz="2000" dirty="0">
                <a:solidFill>
                  <a:schemeClr val="tx1">
                    <a:lumMod val="65000"/>
                    <a:lumOff val="35000"/>
                  </a:schemeClr>
                </a:solidFill>
                <a:latin typeface="Arial" pitchFamily="34" charset="0"/>
                <a:cs typeface="Arial" pitchFamily="34" charset="0"/>
              </a:rPr>
              <a:t>, entre otros, los siguientes métodos:</a:t>
            </a:r>
          </a:p>
          <a:p>
            <a:pPr lvl="1"/>
            <a:r>
              <a:rPr lang="es-ES" sz="1600" noProof="1" smtClean="0">
                <a:solidFill>
                  <a:schemeClr val="tx1">
                    <a:lumMod val="65000"/>
                    <a:lumOff val="35000"/>
                  </a:schemeClr>
                </a:solidFill>
                <a:latin typeface="Arial" pitchFamily="34" charset="0"/>
                <a:cs typeface="Arial" pitchFamily="34" charset="0"/>
              </a:rPr>
              <a:t>put(clave, valor), putAll(mapa)</a:t>
            </a:r>
          </a:p>
          <a:p>
            <a:pPr lvl="1"/>
            <a:r>
              <a:rPr lang="es-ES" sz="1600" noProof="1" smtClean="0">
                <a:solidFill>
                  <a:schemeClr val="tx1">
                    <a:lumMod val="65000"/>
                    <a:lumOff val="35000"/>
                  </a:schemeClr>
                </a:solidFill>
                <a:latin typeface="Arial" pitchFamily="34" charset="0"/>
                <a:cs typeface="Arial" pitchFamily="34" charset="0"/>
              </a:rPr>
              <a:t>get(clave), containsKey(clave), containsValue(value), entrySet(), size()</a:t>
            </a:r>
          </a:p>
          <a:p>
            <a:pPr lvl="1"/>
            <a:r>
              <a:rPr lang="es-ES" sz="1600" noProof="1" smtClean="0">
                <a:solidFill>
                  <a:schemeClr val="tx1">
                    <a:lumMod val="65000"/>
                    <a:lumOff val="35000"/>
                  </a:schemeClr>
                </a:solidFill>
                <a:latin typeface="Arial" pitchFamily="34" charset="0"/>
                <a:cs typeface="Arial" pitchFamily="34" charset="0"/>
              </a:rPr>
              <a:t>remove(clave)</a:t>
            </a:r>
          </a:p>
          <a:p>
            <a:endParaRPr lang="es-ES" sz="1200" dirty="0" smtClean="0">
              <a:solidFill>
                <a:schemeClr val="tx1">
                  <a:lumMod val="65000"/>
                  <a:lumOff val="35000"/>
                </a:schemeClr>
              </a:solidFill>
              <a:latin typeface="Arial" pitchFamily="34" charset="0"/>
              <a:cs typeface="Arial" pitchFamily="34" charset="0"/>
            </a:endParaRPr>
          </a:p>
          <a:p>
            <a:endParaRPr lang="es-ES" sz="2000" dirty="0" smtClean="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Mapas</a:t>
            </a:r>
            <a:endParaRPr lang="es-ES" dirty="0">
              <a:solidFill>
                <a:schemeClr val="bg1"/>
              </a:solidFill>
              <a:latin typeface="Arial" pitchFamily="34" charset="0"/>
              <a:cs typeface="Arial" pitchFamily="34"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37544410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animEffect transition="in" filter="fade">
                                      <p:cBhvr>
                                        <p:cTn id="4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844824"/>
            <a:ext cx="8593498" cy="5040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Tipo de dato que representa un conjunto cerrado de elementos.</a:t>
            </a:r>
            <a:endParaRPr lang="es-ES" sz="16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6. Enumerados</a:t>
            </a:r>
            <a:endParaRPr lang="es-ES" dirty="0">
              <a:solidFill>
                <a:schemeClr val="bg1"/>
              </a:solidFill>
              <a:latin typeface="Arial" pitchFamily="34" charset="0"/>
              <a:cs typeface="Arial"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811" y="3789040"/>
            <a:ext cx="39338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05" y="2420888"/>
            <a:ext cx="8278813"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21064364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368824"/>
            <a:ext cx="8593498" cy="49404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s-ES" sz="1800" dirty="0">
                <a:solidFill>
                  <a:schemeClr val="tx1">
                    <a:lumMod val="65000"/>
                    <a:lumOff val="35000"/>
                  </a:schemeClr>
                </a:solidFill>
                <a:latin typeface="Arial" pitchFamily="34" charset="0"/>
                <a:cs typeface="Arial" pitchFamily="34" charset="0"/>
              </a:rPr>
              <a:t>Escribir un método que acepte un parámetro </a:t>
            </a:r>
            <a:r>
              <a:rPr lang="es-ES" sz="1800" dirty="0" err="1">
                <a:solidFill>
                  <a:schemeClr val="tx1">
                    <a:lumMod val="65000"/>
                    <a:lumOff val="35000"/>
                  </a:schemeClr>
                </a:solidFill>
                <a:latin typeface="Arial" pitchFamily="34" charset="0"/>
                <a:cs typeface="Arial" pitchFamily="34" charset="0"/>
              </a:rPr>
              <a:t>float</a:t>
            </a:r>
            <a:r>
              <a:rPr lang="es-ES" sz="1800" dirty="0">
                <a:solidFill>
                  <a:schemeClr val="tx1">
                    <a:lumMod val="65000"/>
                    <a:lumOff val="35000"/>
                  </a:schemeClr>
                </a:solidFill>
                <a:latin typeface="Arial" pitchFamily="34" charset="0"/>
                <a:cs typeface="Arial" pitchFamily="34" charset="0"/>
              </a:rPr>
              <a:t> como parámetro que represente una calificación y que devuelva un </a:t>
            </a:r>
            <a:r>
              <a:rPr lang="es-ES" sz="1800" dirty="0" err="1">
                <a:solidFill>
                  <a:schemeClr val="tx1">
                    <a:lumMod val="65000"/>
                    <a:lumOff val="35000"/>
                  </a:schemeClr>
                </a:solidFill>
                <a:latin typeface="Arial" pitchFamily="34" charset="0"/>
                <a:cs typeface="Arial" pitchFamily="34" charset="0"/>
              </a:rPr>
              <a:t>String</a:t>
            </a:r>
            <a:r>
              <a:rPr lang="es-ES" sz="1800" dirty="0">
                <a:solidFill>
                  <a:schemeClr val="tx1">
                    <a:lumMod val="65000"/>
                    <a:lumOff val="35000"/>
                  </a:schemeClr>
                </a:solidFill>
                <a:latin typeface="Arial" pitchFamily="34" charset="0"/>
                <a:cs typeface="Arial" pitchFamily="34" charset="0"/>
              </a:rPr>
              <a:t> con la calificación escrita. Ejemplos:</a:t>
            </a:r>
          </a:p>
          <a:p>
            <a:pPr lvl="1"/>
            <a:r>
              <a:rPr lang="es-ES" sz="1600" dirty="0">
                <a:solidFill>
                  <a:schemeClr val="tx1">
                    <a:lumMod val="65000"/>
                    <a:lumOff val="35000"/>
                  </a:schemeClr>
                </a:solidFill>
                <a:latin typeface="Arial" pitchFamily="34" charset="0"/>
                <a:cs typeface="Arial" pitchFamily="34" charset="0"/>
              </a:rPr>
              <a:t>calificacion(4.99f) devuelve “Suspenso”</a:t>
            </a:r>
          </a:p>
          <a:p>
            <a:pPr lvl="1"/>
            <a:r>
              <a:rPr lang="es-ES" sz="1600" dirty="0">
                <a:solidFill>
                  <a:schemeClr val="tx1">
                    <a:lumMod val="65000"/>
                    <a:lumOff val="35000"/>
                  </a:schemeClr>
                </a:solidFill>
                <a:latin typeface="Arial" pitchFamily="34" charset="0"/>
                <a:cs typeface="Arial" pitchFamily="34" charset="0"/>
              </a:rPr>
              <a:t>calificacion(6f) devuelve “Aprobado</a:t>
            </a:r>
            <a:r>
              <a:rPr lang="es-ES" sz="1600" dirty="0" smtClean="0">
                <a:solidFill>
                  <a:schemeClr val="tx1">
                    <a:lumMod val="65000"/>
                    <a:lumOff val="35000"/>
                  </a:schemeClr>
                </a:solidFill>
                <a:latin typeface="Arial" pitchFamily="34" charset="0"/>
                <a:cs typeface="Arial" pitchFamily="34" charset="0"/>
              </a:rPr>
              <a:t>”</a:t>
            </a:r>
          </a:p>
          <a:p>
            <a:pPr marL="457200" indent="-457200">
              <a:buFont typeface="+mj-lt"/>
              <a:buAutoNum type="arabicPeriod"/>
            </a:pPr>
            <a:r>
              <a:rPr lang="es-ES" sz="1800" dirty="0">
                <a:solidFill>
                  <a:schemeClr val="tx1">
                    <a:lumMod val="65000"/>
                    <a:lumOff val="35000"/>
                  </a:schemeClr>
                </a:solidFill>
                <a:latin typeface="Arial" pitchFamily="34" charset="0"/>
                <a:cs typeface="Arial" pitchFamily="34" charset="0"/>
              </a:rPr>
              <a:t>Escribir un método que obtenga como parámetro un entero que represente el número de mes y que devuelva un </a:t>
            </a:r>
            <a:r>
              <a:rPr lang="es-ES" sz="1800" dirty="0" err="1">
                <a:solidFill>
                  <a:schemeClr val="tx1">
                    <a:lumMod val="65000"/>
                    <a:lumOff val="35000"/>
                  </a:schemeClr>
                </a:solidFill>
                <a:latin typeface="Arial" pitchFamily="34" charset="0"/>
                <a:cs typeface="Arial" pitchFamily="34" charset="0"/>
              </a:rPr>
              <a:t>String</a:t>
            </a:r>
            <a:r>
              <a:rPr lang="es-ES" sz="1800" dirty="0">
                <a:solidFill>
                  <a:schemeClr val="tx1">
                    <a:lumMod val="65000"/>
                    <a:lumOff val="35000"/>
                  </a:schemeClr>
                </a:solidFill>
                <a:latin typeface="Arial" pitchFamily="34" charset="0"/>
                <a:cs typeface="Arial" pitchFamily="34" charset="0"/>
              </a:rPr>
              <a:t> con el nombre del mes asociado al número. Ejemplos:</a:t>
            </a:r>
          </a:p>
          <a:p>
            <a:pPr lvl="1"/>
            <a:r>
              <a:rPr lang="es-ES" sz="1600" dirty="0">
                <a:solidFill>
                  <a:schemeClr val="tx1">
                    <a:lumMod val="65000"/>
                    <a:lumOff val="35000"/>
                  </a:schemeClr>
                </a:solidFill>
                <a:latin typeface="Arial" pitchFamily="34" charset="0"/>
                <a:cs typeface="Arial" pitchFamily="34" charset="0"/>
              </a:rPr>
              <a:t>textoMes(1) devuelve “Enero”.</a:t>
            </a:r>
          </a:p>
          <a:p>
            <a:pPr lvl="1"/>
            <a:r>
              <a:rPr lang="es-ES" sz="1600" dirty="0" err="1">
                <a:solidFill>
                  <a:schemeClr val="tx1">
                    <a:lumMod val="65000"/>
                    <a:lumOff val="35000"/>
                  </a:schemeClr>
                </a:solidFill>
                <a:latin typeface="Arial" pitchFamily="34" charset="0"/>
                <a:cs typeface="Arial" pitchFamily="34" charset="0"/>
              </a:rPr>
              <a:t>textoMes</a:t>
            </a:r>
            <a:r>
              <a:rPr lang="es-ES" sz="1600" dirty="0">
                <a:solidFill>
                  <a:schemeClr val="tx1">
                    <a:lumMod val="65000"/>
                    <a:lumOff val="35000"/>
                  </a:schemeClr>
                </a:solidFill>
                <a:latin typeface="Arial" pitchFamily="34" charset="0"/>
                <a:cs typeface="Arial" pitchFamily="34" charset="0"/>
              </a:rPr>
              <a:t>(12) devuelve “Diciembre”.</a:t>
            </a:r>
          </a:p>
          <a:p>
            <a:pPr lvl="1"/>
            <a:r>
              <a:rPr lang="es-ES" sz="1600" dirty="0">
                <a:solidFill>
                  <a:schemeClr val="tx1">
                    <a:lumMod val="65000"/>
                    <a:lumOff val="35000"/>
                  </a:schemeClr>
                </a:solidFill>
                <a:latin typeface="Arial" pitchFamily="34" charset="0"/>
                <a:cs typeface="Arial" pitchFamily="34" charset="0"/>
              </a:rPr>
              <a:t>textoMes(0) o textoMes(13) devuelve “Error: no existe el mes 0” o “Error: no existe el mes 13” respectivamente</a:t>
            </a:r>
          </a:p>
          <a:p>
            <a:pPr marL="457200" indent="-457200">
              <a:buFont typeface="+mj-lt"/>
              <a:buAutoNum type="arabicPeriod"/>
            </a:pPr>
            <a:r>
              <a:rPr lang="es-ES" sz="1800" dirty="0" smtClean="0">
                <a:solidFill>
                  <a:schemeClr val="tx1">
                    <a:lumMod val="65000"/>
                    <a:lumOff val="35000"/>
                  </a:schemeClr>
                </a:solidFill>
                <a:latin typeface="Arial" pitchFamily="34" charset="0"/>
                <a:cs typeface="Arial" pitchFamily="34" charset="0"/>
              </a:rPr>
              <a:t>Escribir </a:t>
            </a:r>
            <a:r>
              <a:rPr lang="es-ES" sz="1800" dirty="0">
                <a:solidFill>
                  <a:schemeClr val="tx1">
                    <a:lumMod val="65000"/>
                    <a:lumOff val="35000"/>
                  </a:schemeClr>
                </a:solidFill>
                <a:latin typeface="Arial" pitchFamily="34" charset="0"/>
                <a:cs typeface="Arial" pitchFamily="34" charset="0"/>
              </a:rPr>
              <a:t>un método que obtenga como parámetro un entero que represente el número de mes y que devuelva un </a:t>
            </a:r>
            <a:r>
              <a:rPr lang="es-ES" sz="1800" dirty="0" err="1">
                <a:solidFill>
                  <a:schemeClr val="tx1">
                    <a:lumMod val="65000"/>
                    <a:lumOff val="35000"/>
                  </a:schemeClr>
                </a:solidFill>
                <a:latin typeface="Arial" pitchFamily="34" charset="0"/>
                <a:cs typeface="Arial" pitchFamily="34" charset="0"/>
              </a:rPr>
              <a:t>String</a:t>
            </a:r>
            <a:r>
              <a:rPr lang="es-ES" sz="1800" dirty="0">
                <a:solidFill>
                  <a:schemeClr val="tx1">
                    <a:lumMod val="65000"/>
                    <a:lumOff val="35000"/>
                  </a:schemeClr>
                </a:solidFill>
                <a:latin typeface="Arial" pitchFamily="34" charset="0"/>
                <a:cs typeface="Arial" pitchFamily="34" charset="0"/>
              </a:rPr>
              <a:t> con todos los meses que faltan para final de año. Ejemplos:</a:t>
            </a:r>
          </a:p>
          <a:p>
            <a:pPr lvl="1"/>
            <a:r>
              <a:rPr lang="es-ES" sz="1600" dirty="0" err="1">
                <a:solidFill>
                  <a:schemeClr val="tx1">
                    <a:lumMod val="65000"/>
                    <a:lumOff val="35000"/>
                  </a:schemeClr>
                </a:solidFill>
                <a:latin typeface="Arial" pitchFamily="34" charset="0"/>
                <a:cs typeface="Arial" pitchFamily="34" charset="0"/>
              </a:rPr>
              <a:t>textoMeses</a:t>
            </a:r>
            <a:r>
              <a:rPr lang="es-ES" sz="1600" dirty="0">
                <a:solidFill>
                  <a:schemeClr val="tx1">
                    <a:lumMod val="65000"/>
                    <a:lumOff val="35000"/>
                  </a:schemeClr>
                </a:solidFill>
                <a:latin typeface="Arial" pitchFamily="34" charset="0"/>
                <a:cs typeface="Arial" pitchFamily="34" charset="0"/>
              </a:rPr>
              <a:t>(12) devuelve “Diciembre”.</a:t>
            </a:r>
          </a:p>
          <a:p>
            <a:pPr lvl="1"/>
            <a:r>
              <a:rPr lang="es-ES" sz="1600" dirty="0" err="1">
                <a:solidFill>
                  <a:schemeClr val="tx1">
                    <a:lumMod val="65000"/>
                    <a:lumOff val="35000"/>
                  </a:schemeClr>
                </a:solidFill>
                <a:latin typeface="Arial" pitchFamily="34" charset="0"/>
                <a:cs typeface="Arial" pitchFamily="34" charset="0"/>
              </a:rPr>
              <a:t>textoMeses</a:t>
            </a:r>
            <a:r>
              <a:rPr lang="es-ES" sz="1600" dirty="0">
                <a:solidFill>
                  <a:schemeClr val="tx1">
                    <a:lumMod val="65000"/>
                    <a:lumOff val="35000"/>
                  </a:schemeClr>
                </a:solidFill>
                <a:latin typeface="Arial" pitchFamily="34" charset="0"/>
                <a:cs typeface="Arial" pitchFamily="34" charset="0"/>
              </a:rPr>
              <a:t>(10) devuelve “Octubre, Noviembre, Diciembre”.</a:t>
            </a:r>
          </a:p>
          <a:p>
            <a:pPr lvl="1"/>
            <a:r>
              <a:rPr lang="es-ES" sz="1600" dirty="0" err="1">
                <a:solidFill>
                  <a:schemeClr val="tx1">
                    <a:lumMod val="65000"/>
                    <a:lumOff val="35000"/>
                  </a:schemeClr>
                </a:solidFill>
                <a:latin typeface="Arial" pitchFamily="34" charset="0"/>
                <a:cs typeface="Arial" pitchFamily="34" charset="0"/>
              </a:rPr>
              <a:t>textoMeses</a:t>
            </a:r>
            <a:r>
              <a:rPr lang="es-ES" sz="1600" dirty="0">
                <a:solidFill>
                  <a:schemeClr val="tx1">
                    <a:lumMod val="65000"/>
                    <a:lumOff val="35000"/>
                  </a:schemeClr>
                </a:solidFill>
                <a:latin typeface="Arial" pitchFamily="34" charset="0"/>
                <a:cs typeface="Arial" pitchFamily="34" charset="0"/>
              </a:rPr>
              <a:t>(0) devuelve “Error: no existe el mes 0”.</a:t>
            </a:r>
          </a:p>
          <a:p>
            <a:pPr marL="57150" indent="0">
              <a:buNone/>
            </a:pPr>
            <a:endParaRPr lang="es-ES" sz="2000" dirty="0">
              <a:solidFill>
                <a:schemeClr val="tx1">
                  <a:lumMod val="65000"/>
                  <a:lumOff val="35000"/>
                </a:schemeClr>
              </a:solidFill>
              <a:latin typeface="Arial" pitchFamily="34" charset="0"/>
              <a:cs typeface="Arial" pitchFamily="34" charset="0"/>
            </a:endParaRPr>
          </a:p>
          <a:p>
            <a:pPr marL="0" indent="0">
              <a:buNone/>
            </a:pPr>
            <a:endParaRPr lang="es-ES" sz="16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112791760"/>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
        <p:nvSpPr>
          <p:cNvPr id="5" name="4 CuadroTexto"/>
          <p:cNvSpPr txBox="1"/>
          <p:nvPr/>
        </p:nvSpPr>
        <p:spPr>
          <a:xfrm>
            <a:off x="155575" y="1412776"/>
            <a:ext cx="8808913" cy="5293757"/>
          </a:xfrm>
          <a:prstGeom prst="rect">
            <a:avLst/>
          </a:prstGeom>
          <a:noFill/>
        </p:spPr>
        <p:txBody>
          <a:bodyPr wrap="square" rtlCol="0">
            <a:spAutoFit/>
          </a:bodyPr>
          <a:lstStyle/>
          <a:p>
            <a:pPr marL="457200" indent="-457200">
              <a:buFont typeface="+mj-lt"/>
              <a:buAutoNum type="arabicPeriod" startAt="4"/>
            </a:pPr>
            <a:r>
              <a:rPr lang="es-ES" dirty="0">
                <a:solidFill>
                  <a:schemeClr val="tx1">
                    <a:lumMod val="65000"/>
                    <a:lumOff val="35000"/>
                  </a:schemeClr>
                </a:solidFill>
                <a:latin typeface="Arial" pitchFamily="34" charset="0"/>
                <a:cs typeface="Arial" pitchFamily="34" charset="0"/>
              </a:rPr>
              <a:t> Escribir un método que reciba dos números como parámetro y que devuelva la suma de todos los números entre los dos especificados. El/los bucles utilizados deberán ser de tipo </a:t>
            </a:r>
            <a:r>
              <a:rPr lang="es-ES" b="1" dirty="0">
                <a:solidFill>
                  <a:schemeClr val="tx1">
                    <a:lumMod val="65000"/>
                    <a:lumOff val="35000"/>
                  </a:schemeClr>
                </a:solidFill>
                <a:latin typeface="Arial" pitchFamily="34" charset="0"/>
                <a:cs typeface="Arial" pitchFamily="34" charset="0"/>
              </a:rPr>
              <a:t>while.</a:t>
            </a:r>
            <a:r>
              <a:rPr lang="es-ES" dirty="0">
                <a:solidFill>
                  <a:schemeClr val="tx1">
                    <a:lumMod val="65000"/>
                    <a:lumOff val="35000"/>
                  </a:schemeClr>
                </a:solidFill>
                <a:latin typeface="Arial" pitchFamily="34" charset="0"/>
                <a:cs typeface="Arial" pitchFamily="34" charset="0"/>
              </a:rPr>
              <a:t> Ejemplos:</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(1, 3) devuelve 2.</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(6, 3) devuelve 9.</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(66, 67) devuelve 0.</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(-1, -1) devuelve 0.</a:t>
            </a:r>
          </a:p>
          <a:p>
            <a:pPr marL="457200" indent="-457200">
              <a:buFont typeface="+mj-lt"/>
              <a:buAutoNum type="arabicPeriod" startAt="4"/>
            </a:pPr>
            <a:r>
              <a:rPr lang="es-ES" dirty="0">
                <a:solidFill>
                  <a:schemeClr val="tx1">
                    <a:lumMod val="65000"/>
                    <a:lumOff val="35000"/>
                  </a:schemeClr>
                </a:solidFill>
                <a:latin typeface="Arial" pitchFamily="34" charset="0"/>
                <a:cs typeface="Arial" pitchFamily="34" charset="0"/>
              </a:rPr>
              <a:t>Escribir un método que haga lo mismo que el ejercicio anterior pero que incluya los parámetros del método. Los/el bucle utilizados deberán ser de tipo </a:t>
            </a:r>
            <a:r>
              <a:rPr lang="es-ES" b="1" dirty="0">
                <a:solidFill>
                  <a:schemeClr val="tx1">
                    <a:lumMod val="65000"/>
                    <a:lumOff val="35000"/>
                  </a:schemeClr>
                </a:solidFill>
                <a:latin typeface="Arial" pitchFamily="34" charset="0"/>
                <a:cs typeface="Arial" pitchFamily="34" charset="0"/>
              </a:rPr>
              <a:t>do while</a:t>
            </a:r>
            <a:r>
              <a:rPr lang="es-ES" dirty="0">
                <a:solidFill>
                  <a:schemeClr val="tx1">
                    <a:lumMod val="65000"/>
                    <a:lumOff val="35000"/>
                  </a:schemeClr>
                </a:solidFill>
                <a:latin typeface="Arial" pitchFamily="34" charset="0"/>
                <a:cs typeface="Arial" pitchFamily="34" charset="0"/>
              </a:rPr>
              <a:t>. </a:t>
            </a:r>
            <a:r>
              <a:rPr lang="es-ES"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sumaIntervalo</a:t>
            </a:r>
            <a:r>
              <a:rPr lang="es-ES" sz="1600" dirty="0" smtClean="0">
                <a:solidFill>
                  <a:schemeClr val="tx1">
                    <a:lumMod val="65000"/>
                    <a:lumOff val="35000"/>
                  </a:schemeClr>
                </a:solidFill>
                <a:latin typeface="Arial" pitchFamily="34" charset="0"/>
                <a:cs typeface="Arial" pitchFamily="34" charset="0"/>
              </a:rPr>
              <a:t>(1</a:t>
            </a:r>
            <a:r>
              <a:rPr lang="es-ES" sz="1600" dirty="0">
                <a:solidFill>
                  <a:schemeClr val="tx1">
                    <a:lumMod val="65000"/>
                    <a:lumOff val="35000"/>
                  </a:schemeClr>
                </a:solidFill>
                <a:latin typeface="Arial" pitchFamily="34" charset="0"/>
                <a:cs typeface="Arial" pitchFamily="34" charset="0"/>
              </a:rPr>
              <a:t>, 3) devuelve 6.</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(6, 3) devuelve 18.</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(66, 67) devuelve 133.</a:t>
            </a:r>
          </a:p>
          <a:p>
            <a:pPr lvl="2"/>
            <a:r>
              <a:rPr lang="es-ES" sz="1600" dirty="0" err="1">
                <a:solidFill>
                  <a:schemeClr val="tx1">
                    <a:lumMod val="65000"/>
                    <a:lumOff val="35000"/>
                  </a:schemeClr>
                </a:solidFill>
                <a:latin typeface="Arial" pitchFamily="34" charset="0"/>
                <a:cs typeface="Arial" pitchFamily="34" charset="0"/>
              </a:rPr>
              <a:t>sumaIntervalo</a:t>
            </a:r>
            <a:r>
              <a:rPr lang="es-ES" sz="1600" dirty="0">
                <a:solidFill>
                  <a:schemeClr val="tx1">
                    <a:lumMod val="65000"/>
                    <a:lumOff val="35000"/>
                  </a:schemeClr>
                </a:solidFill>
                <a:latin typeface="Arial" pitchFamily="34" charset="0"/>
                <a:cs typeface="Arial" pitchFamily="34" charset="0"/>
              </a:rPr>
              <a:t>(-1, -1) devuelve -</a:t>
            </a:r>
            <a:r>
              <a:rPr lang="es-ES" sz="1600" dirty="0" smtClean="0">
                <a:solidFill>
                  <a:schemeClr val="tx1">
                    <a:lumMod val="65000"/>
                    <a:lumOff val="35000"/>
                  </a:schemeClr>
                </a:solidFill>
                <a:latin typeface="Arial" pitchFamily="34" charset="0"/>
                <a:cs typeface="Arial" pitchFamily="34" charset="0"/>
              </a:rPr>
              <a:t>2.</a:t>
            </a:r>
          </a:p>
          <a:p>
            <a:pPr marL="342900" indent="-342900">
              <a:buFont typeface="+mj-lt"/>
              <a:buAutoNum type="arabicPeriod" startAt="6"/>
            </a:pPr>
            <a:r>
              <a:rPr lang="es-ES" dirty="0" smtClean="0">
                <a:solidFill>
                  <a:schemeClr val="tx1">
                    <a:lumMod val="65000"/>
                    <a:lumOff val="35000"/>
                  </a:schemeClr>
                </a:solidFill>
                <a:latin typeface="Arial" pitchFamily="34" charset="0"/>
                <a:cs typeface="Arial" pitchFamily="34" charset="0"/>
              </a:rPr>
              <a:t>Escribir un método que muestre por pantalla los números pares entre dos números especificados como parámetros. El/los bucles utilizados deberán ser de tipo </a:t>
            </a:r>
            <a:r>
              <a:rPr lang="es-ES" b="1" dirty="0" smtClean="0">
                <a:solidFill>
                  <a:schemeClr val="tx1">
                    <a:lumMod val="65000"/>
                    <a:lumOff val="35000"/>
                  </a:schemeClr>
                </a:solidFill>
                <a:latin typeface="Arial" pitchFamily="34" charset="0"/>
                <a:cs typeface="Arial" pitchFamily="34" charset="0"/>
              </a:rPr>
              <a:t>for.</a:t>
            </a:r>
            <a:r>
              <a:rPr lang="es-ES" dirty="0" smtClean="0">
                <a:solidFill>
                  <a:schemeClr val="tx1">
                    <a:lumMod val="65000"/>
                    <a:lumOff val="35000"/>
                  </a:schemeClr>
                </a:solidFill>
                <a:latin typeface="Arial" pitchFamily="34" charset="0"/>
                <a:cs typeface="Arial" pitchFamily="34" charset="0"/>
              </a:rPr>
              <a:t> Ejemplos:</a:t>
            </a:r>
            <a:endParaRPr lang="es-ES" dirty="0">
              <a:solidFill>
                <a:schemeClr val="tx1">
                  <a:lumMod val="65000"/>
                  <a:lumOff val="35000"/>
                </a:schemeClr>
              </a:solidFill>
              <a:latin typeface="Arial" pitchFamily="34" charset="0"/>
              <a:cs typeface="Arial" pitchFamily="34" charset="0"/>
            </a:endParaRPr>
          </a:p>
          <a:p>
            <a:pPr lvl="1"/>
            <a:r>
              <a:rPr lang="es-ES" sz="1600" dirty="0" err="1">
                <a:solidFill>
                  <a:schemeClr val="tx1">
                    <a:lumMod val="65000"/>
                    <a:lumOff val="35000"/>
                  </a:schemeClr>
                </a:solidFill>
                <a:latin typeface="Arial" pitchFamily="34" charset="0"/>
                <a:cs typeface="Arial" pitchFamily="34" charset="0"/>
              </a:rPr>
              <a:t>numerosEnIntervalo</a:t>
            </a:r>
            <a:r>
              <a:rPr lang="es-ES" sz="1600" dirty="0">
                <a:solidFill>
                  <a:schemeClr val="tx1">
                    <a:lumMod val="65000"/>
                    <a:lumOff val="35000"/>
                  </a:schemeClr>
                </a:solidFill>
                <a:latin typeface="Arial" pitchFamily="34" charset="0"/>
                <a:cs typeface="Arial" pitchFamily="34" charset="0"/>
              </a:rPr>
              <a:t>(1, 3) muestra “2”.</a:t>
            </a:r>
          </a:p>
          <a:p>
            <a:pPr lvl="1"/>
            <a:r>
              <a:rPr lang="es-ES" sz="1600" dirty="0" err="1">
                <a:solidFill>
                  <a:schemeClr val="tx1">
                    <a:lumMod val="65000"/>
                    <a:lumOff val="35000"/>
                  </a:schemeClr>
                </a:solidFill>
                <a:latin typeface="Arial" pitchFamily="34" charset="0"/>
                <a:cs typeface="Arial" pitchFamily="34" charset="0"/>
              </a:rPr>
              <a:t>numerosEnIntervalo</a:t>
            </a:r>
            <a:r>
              <a:rPr lang="es-ES" sz="1600" dirty="0">
                <a:solidFill>
                  <a:schemeClr val="tx1">
                    <a:lumMod val="65000"/>
                    <a:lumOff val="35000"/>
                  </a:schemeClr>
                </a:solidFill>
                <a:latin typeface="Arial" pitchFamily="34" charset="0"/>
                <a:cs typeface="Arial" pitchFamily="34" charset="0"/>
              </a:rPr>
              <a:t>(6, 3) muestra “4” y “6”.</a:t>
            </a:r>
          </a:p>
          <a:p>
            <a:pPr lvl="1"/>
            <a:r>
              <a:rPr lang="es-ES" sz="1600" dirty="0" err="1">
                <a:solidFill>
                  <a:schemeClr val="tx1">
                    <a:lumMod val="65000"/>
                    <a:lumOff val="35000"/>
                  </a:schemeClr>
                </a:solidFill>
                <a:latin typeface="Arial" pitchFamily="34" charset="0"/>
                <a:cs typeface="Arial" pitchFamily="34" charset="0"/>
              </a:rPr>
              <a:t>numerosEnIntervalo</a:t>
            </a:r>
            <a:r>
              <a:rPr lang="es-ES" sz="1600" dirty="0">
                <a:solidFill>
                  <a:schemeClr val="tx1">
                    <a:lumMod val="65000"/>
                    <a:lumOff val="35000"/>
                  </a:schemeClr>
                </a:solidFill>
                <a:latin typeface="Arial" pitchFamily="34" charset="0"/>
                <a:cs typeface="Arial" pitchFamily="34" charset="0"/>
              </a:rPr>
              <a:t>(66, 67) muestra “66”.</a:t>
            </a:r>
          </a:p>
          <a:p>
            <a:pPr lvl="1"/>
            <a:r>
              <a:rPr lang="es-ES" sz="1600" dirty="0" err="1">
                <a:solidFill>
                  <a:schemeClr val="tx1">
                    <a:lumMod val="65000"/>
                    <a:lumOff val="35000"/>
                  </a:schemeClr>
                </a:solidFill>
                <a:latin typeface="Arial" pitchFamily="34" charset="0"/>
                <a:cs typeface="Arial" pitchFamily="34" charset="0"/>
              </a:rPr>
              <a:t>numerosEnIntervalo</a:t>
            </a:r>
            <a:r>
              <a:rPr lang="es-ES" sz="1600" dirty="0">
                <a:solidFill>
                  <a:schemeClr val="tx1">
                    <a:lumMod val="65000"/>
                    <a:lumOff val="35000"/>
                  </a:schemeClr>
                </a:solidFill>
                <a:latin typeface="Arial" pitchFamily="34" charset="0"/>
                <a:cs typeface="Arial" pitchFamily="34" charset="0"/>
              </a:rPr>
              <a:t>(-2, -1) devuelve “-2</a:t>
            </a:r>
            <a:r>
              <a:rPr lang="es-ES" sz="1600" dirty="0" smtClean="0">
                <a:solidFill>
                  <a:schemeClr val="tx1">
                    <a:lumMod val="65000"/>
                    <a:lumOff val="35000"/>
                  </a:schemeClr>
                </a:solidFill>
                <a:latin typeface="Arial" pitchFamily="34" charset="0"/>
                <a:cs typeface="Arial" pitchFamily="34" charset="0"/>
              </a:rPr>
              <a:t>”.</a:t>
            </a:r>
            <a:endParaRPr lang="es-ES" dirty="0"/>
          </a:p>
        </p:txBody>
      </p:sp>
    </p:spTree>
    <p:extLst>
      <p:ext uri="{BB962C8B-B14F-4D97-AF65-F5344CB8AC3E}">
        <p14:creationId xmlns:p14="http://schemas.microsoft.com/office/powerpoint/2010/main" val="627417480"/>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
        <p:nvSpPr>
          <p:cNvPr id="5" name="4 CuadroTexto"/>
          <p:cNvSpPr txBox="1"/>
          <p:nvPr/>
        </p:nvSpPr>
        <p:spPr>
          <a:xfrm>
            <a:off x="155575" y="1412776"/>
            <a:ext cx="8808913" cy="5139869"/>
          </a:xfrm>
          <a:prstGeom prst="rect">
            <a:avLst/>
          </a:prstGeom>
          <a:noFill/>
        </p:spPr>
        <p:txBody>
          <a:bodyPr wrap="square" rtlCol="0">
            <a:spAutoFit/>
          </a:bodyPr>
          <a:lstStyle/>
          <a:p>
            <a:pPr marL="457200" indent="-457200">
              <a:buFont typeface="+mj-lt"/>
              <a:buAutoNum type="arabicPeriod" startAt="7"/>
            </a:pPr>
            <a:r>
              <a:rPr lang="es-ES" dirty="0">
                <a:solidFill>
                  <a:schemeClr val="tx1">
                    <a:lumMod val="65000"/>
                    <a:lumOff val="35000"/>
                  </a:schemeClr>
                </a:solidFill>
                <a:latin typeface="Arial" pitchFamily="34" charset="0"/>
                <a:cs typeface="Arial" pitchFamily="34" charset="0"/>
              </a:rPr>
              <a:t>Escribir un método que reciba un array de enteros y multiplique por 2 cada elemento de dentro. Los/el bucle utilizados deberán ser de tipo </a:t>
            </a:r>
            <a:r>
              <a:rPr lang="es-ES" b="1" dirty="0">
                <a:solidFill>
                  <a:schemeClr val="tx1">
                    <a:lumMod val="65000"/>
                    <a:lumOff val="35000"/>
                  </a:schemeClr>
                </a:solidFill>
                <a:latin typeface="Arial" pitchFamily="34" charset="0"/>
                <a:cs typeface="Arial" pitchFamily="34" charset="0"/>
              </a:rPr>
              <a:t>foreach</a:t>
            </a:r>
            <a:r>
              <a:rPr lang="es-ES" dirty="0">
                <a:solidFill>
                  <a:schemeClr val="tx1">
                    <a:lumMod val="65000"/>
                    <a:lumOff val="35000"/>
                  </a:schemeClr>
                </a:solidFill>
                <a:latin typeface="Arial" pitchFamily="34" charset="0"/>
                <a:cs typeface="Arial" pitchFamily="34" charset="0"/>
              </a:rPr>
              <a:t>. Ejemplos:</a:t>
            </a:r>
          </a:p>
          <a:p>
            <a:pPr lvl="1"/>
            <a:r>
              <a:rPr lang="es-ES" sz="1600" dirty="0" smtClean="0">
                <a:solidFill>
                  <a:schemeClr val="tx1">
                    <a:lumMod val="65000"/>
                    <a:lumOff val="35000"/>
                  </a:schemeClr>
                </a:solidFill>
                <a:latin typeface="Arial" pitchFamily="34" charset="0"/>
                <a:cs typeface="Arial" pitchFamily="34" charset="0"/>
              </a:rPr>
              <a:t>- doble(new </a:t>
            </a:r>
            <a:r>
              <a:rPr lang="es-ES" sz="1600" dirty="0">
                <a:solidFill>
                  <a:schemeClr val="tx1">
                    <a:lumMod val="65000"/>
                    <a:lumOff val="35000"/>
                  </a:schemeClr>
                </a:solidFill>
                <a:latin typeface="Arial" pitchFamily="34" charset="0"/>
                <a:cs typeface="Arial" pitchFamily="34" charset="0"/>
              </a:rPr>
              <a:t>int[]{2, 4, 5, 7}) modificaría el </a:t>
            </a:r>
            <a:r>
              <a:rPr lang="es-ES" sz="1600" dirty="0" err="1">
                <a:solidFill>
                  <a:schemeClr val="tx1">
                    <a:lumMod val="65000"/>
                    <a:lumOff val="35000"/>
                  </a:schemeClr>
                </a:solidFill>
                <a:latin typeface="Arial" pitchFamily="34" charset="0"/>
                <a:cs typeface="Arial" pitchFamily="34" charset="0"/>
              </a:rPr>
              <a:t>parametro</a:t>
            </a:r>
            <a:r>
              <a:rPr lang="es-ES" sz="1600" dirty="0">
                <a:solidFill>
                  <a:schemeClr val="tx1">
                    <a:lumMod val="65000"/>
                    <a:lumOff val="35000"/>
                  </a:schemeClr>
                </a:solidFill>
                <a:latin typeface="Arial" pitchFamily="34" charset="0"/>
                <a:cs typeface="Arial" pitchFamily="34" charset="0"/>
              </a:rPr>
              <a:t> y resultaría en {4, 8, 10, 14}.</a:t>
            </a:r>
          </a:p>
          <a:p>
            <a:pPr lvl="1"/>
            <a:r>
              <a:rPr lang="es-ES" sz="1600" dirty="0" smtClean="0">
                <a:solidFill>
                  <a:schemeClr val="tx1">
                    <a:lumMod val="65000"/>
                    <a:lumOff val="35000"/>
                  </a:schemeClr>
                </a:solidFill>
                <a:latin typeface="Arial" pitchFamily="34" charset="0"/>
                <a:cs typeface="Arial" pitchFamily="34" charset="0"/>
              </a:rPr>
              <a:t>- doble(new </a:t>
            </a:r>
            <a:r>
              <a:rPr lang="es-ES" sz="1600" dirty="0">
                <a:solidFill>
                  <a:schemeClr val="tx1">
                    <a:lumMod val="65000"/>
                    <a:lumOff val="35000"/>
                  </a:schemeClr>
                </a:solidFill>
                <a:latin typeface="Arial" pitchFamily="34" charset="0"/>
                <a:cs typeface="Arial" pitchFamily="34" charset="0"/>
              </a:rPr>
              <a:t>int[]{0, -2}) modificaría el </a:t>
            </a:r>
            <a:r>
              <a:rPr lang="es-ES" sz="1600" dirty="0" err="1">
                <a:solidFill>
                  <a:schemeClr val="tx1">
                    <a:lumMod val="65000"/>
                    <a:lumOff val="35000"/>
                  </a:schemeClr>
                </a:solidFill>
                <a:latin typeface="Arial" pitchFamily="34" charset="0"/>
                <a:cs typeface="Arial" pitchFamily="34" charset="0"/>
              </a:rPr>
              <a:t>parametro</a:t>
            </a:r>
            <a:r>
              <a:rPr lang="es-ES" sz="1600" dirty="0">
                <a:solidFill>
                  <a:schemeClr val="tx1">
                    <a:lumMod val="65000"/>
                    <a:lumOff val="35000"/>
                  </a:schemeClr>
                </a:solidFill>
                <a:latin typeface="Arial" pitchFamily="34" charset="0"/>
                <a:cs typeface="Arial" pitchFamily="34" charset="0"/>
              </a:rPr>
              <a:t> y resultaría en {0, -4}.</a:t>
            </a:r>
            <a:endParaRPr lang="es-ES" sz="2000" dirty="0">
              <a:solidFill>
                <a:schemeClr val="tx1">
                  <a:lumMod val="65000"/>
                  <a:lumOff val="35000"/>
                </a:schemeClr>
              </a:solidFill>
              <a:latin typeface="Arial" pitchFamily="34" charset="0"/>
              <a:cs typeface="Arial" pitchFamily="34" charset="0"/>
            </a:endParaRPr>
          </a:p>
          <a:p>
            <a:pPr marL="457200" indent="-457200">
              <a:buFont typeface="+mj-lt"/>
              <a:buAutoNum type="arabicPeriod" startAt="8"/>
            </a:pPr>
            <a:r>
              <a:rPr lang="es-ES" dirty="0">
                <a:solidFill>
                  <a:schemeClr val="tx1">
                    <a:lumMod val="65000"/>
                    <a:lumOff val="35000"/>
                  </a:schemeClr>
                </a:solidFill>
                <a:latin typeface="Arial" pitchFamily="34" charset="0"/>
                <a:cs typeface="Arial" pitchFamily="34" charset="0"/>
              </a:rPr>
              <a:t>Escribir un método que acepte una lista de enteros como parámetro y muestre por pantalla la misma lista ordenada</a:t>
            </a:r>
            <a:r>
              <a:rPr lang="es-ES" b="1" dirty="0">
                <a:solidFill>
                  <a:schemeClr val="tx1">
                    <a:lumMod val="65000"/>
                    <a:lumOff val="35000"/>
                  </a:schemeClr>
                </a:solidFill>
                <a:latin typeface="Arial" pitchFamily="34" charset="0"/>
                <a:cs typeface="Arial" pitchFamily="34" charset="0"/>
              </a:rPr>
              <a:t>.</a:t>
            </a:r>
            <a:r>
              <a:rPr lang="es-ES" dirty="0">
                <a:solidFill>
                  <a:schemeClr val="tx1">
                    <a:lumMod val="65000"/>
                    <a:lumOff val="35000"/>
                  </a:schemeClr>
                </a:solidFill>
                <a:latin typeface="Arial" pitchFamily="34" charset="0"/>
                <a:cs typeface="Arial" pitchFamily="34" charset="0"/>
              </a:rPr>
              <a:t> Ejemplos: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mostrarOrdenada</a:t>
            </a:r>
            <a:r>
              <a:rPr lang="es-ES" sz="1600" dirty="0">
                <a:solidFill>
                  <a:schemeClr val="tx1">
                    <a:lumMod val="65000"/>
                    <a:lumOff val="35000"/>
                  </a:schemeClr>
                </a:solidFill>
                <a:latin typeface="Arial" pitchFamily="34" charset="0"/>
                <a:cs typeface="Arial" pitchFamily="34" charset="0"/>
              </a:rPr>
              <a:t>({2,5,1}) muestra “1, 2, 5”</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mostrarOrdenada</a:t>
            </a:r>
            <a:r>
              <a:rPr lang="es-ES" sz="1600" dirty="0" smtClean="0">
                <a:solidFill>
                  <a:schemeClr val="tx1">
                    <a:lumMod val="65000"/>
                    <a:lumOff val="35000"/>
                  </a:schemeClr>
                </a:solidFill>
                <a:latin typeface="Arial" pitchFamily="34" charset="0"/>
                <a:cs typeface="Arial" pitchFamily="34" charset="0"/>
              </a:rPr>
              <a:t>(null</a:t>
            </a:r>
            <a:r>
              <a:rPr lang="es-ES" sz="1600" dirty="0">
                <a:solidFill>
                  <a:schemeClr val="tx1">
                    <a:lumMod val="65000"/>
                    <a:lumOff val="35000"/>
                  </a:schemeClr>
                </a:solidFill>
                <a:latin typeface="Arial" pitchFamily="34" charset="0"/>
                <a:cs typeface="Arial" pitchFamily="34" charset="0"/>
              </a:rPr>
              <a:t>) muestra “”</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mostrarOrdenada</a:t>
            </a:r>
            <a:r>
              <a:rPr lang="es-ES" sz="1600" dirty="0">
                <a:solidFill>
                  <a:schemeClr val="tx1">
                    <a:lumMod val="65000"/>
                    <a:lumOff val="35000"/>
                  </a:schemeClr>
                </a:solidFill>
                <a:latin typeface="Arial" pitchFamily="34" charset="0"/>
                <a:cs typeface="Arial" pitchFamily="34" charset="0"/>
              </a:rPr>
              <a:t>({}) muestra “”</a:t>
            </a:r>
          </a:p>
          <a:p>
            <a:pPr marL="457200" indent="-457200">
              <a:buFont typeface="+mj-lt"/>
              <a:buAutoNum type="arabicPeriod" startAt="8"/>
            </a:pPr>
            <a:r>
              <a:rPr lang="es-ES" dirty="0">
                <a:solidFill>
                  <a:schemeClr val="tx1">
                    <a:lumMod val="65000"/>
                    <a:lumOff val="35000"/>
                  </a:schemeClr>
                </a:solidFill>
                <a:latin typeface="Arial" pitchFamily="34" charset="0"/>
                <a:cs typeface="Arial" pitchFamily="34" charset="0"/>
              </a:rPr>
              <a:t>Escribir un método que acepte una lista de enteros como parámetro y que devuelva otra lista con el mismo orden pero sin los números pares</a:t>
            </a:r>
            <a:r>
              <a:rPr lang="es-ES" sz="2000" dirty="0">
                <a:solidFill>
                  <a:schemeClr val="tx1">
                    <a:lumMod val="65000"/>
                    <a:lumOff val="35000"/>
                  </a:schemeClr>
                </a:solidFill>
                <a:latin typeface="Arial" pitchFamily="34" charset="0"/>
                <a:cs typeface="Arial" pitchFamily="34" charset="0"/>
              </a:rPr>
              <a:t>. Ejemplos: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eliminarPares</a:t>
            </a:r>
            <a:r>
              <a:rPr lang="es-ES" sz="1600" dirty="0">
                <a:solidFill>
                  <a:schemeClr val="tx1">
                    <a:lumMod val="65000"/>
                    <a:lumOff val="35000"/>
                  </a:schemeClr>
                </a:solidFill>
                <a:latin typeface="Arial" pitchFamily="34" charset="0"/>
                <a:cs typeface="Arial" pitchFamily="34" charset="0"/>
              </a:rPr>
              <a:t>({1, 2, 3, 4, 5}) devolvería {1, 3, 5}</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eliminarPares</a:t>
            </a:r>
            <a:r>
              <a:rPr lang="es-ES" sz="1600" dirty="0">
                <a:solidFill>
                  <a:schemeClr val="tx1">
                    <a:lumMod val="65000"/>
                    <a:lumOff val="35000"/>
                  </a:schemeClr>
                </a:solidFill>
                <a:latin typeface="Arial" pitchFamily="34" charset="0"/>
                <a:cs typeface="Arial" pitchFamily="34" charset="0"/>
              </a:rPr>
              <a:t>({2, 2, 88, 0, -2}) devolvería </a:t>
            </a:r>
            <a:r>
              <a:rPr lang="es-ES" sz="1600" dirty="0" smtClean="0">
                <a:solidFill>
                  <a:schemeClr val="tx1">
                    <a:lumMod val="65000"/>
                    <a:lumOff val="35000"/>
                  </a:schemeClr>
                </a:solidFill>
                <a:latin typeface="Arial" pitchFamily="34" charset="0"/>
                <a:cs typeface="Arial" pitchFamily="34" charset="0"/>
              </a:rPr>
              <a:t>{}</a:t>
            </a:r>
          </a:p>
          <a:p>
            <a:pPr marL="342900" indent="-342900">
              <a:buFont typeface="+mj-lt"/>
              <a:buAutoNum type="arabicPeriod" startAt="10"/>
            </a:pPr>
            <a:r>
              <a:rPr lang="es-ES" dirty="0">
                <a:solidFill>
                  <a:schemeClr val="tx1">
                    <a:lumMod val="65000"/>
                    <a:lumOff val="35000"/>
                  </a:schemeClr>
                </a:solidFill>
                <a:latin typeface="Arial" pitchFamily="34" charset="0"/>
                <a:cs typeface="Arial" pitchFamily="34" charset="0"/>
              </a:rPr>
              <a:t>Escribir un método que acepte una lista de enteros como parámetro y muestre por pantalla la misma lista ordenada</a:t>
            </a:r>
            <a:r>
              <a:rPr lang="es-ES" b="1" dirty="0">
                <a:solidFill>
                  <a:schemeClr val="tx1">
                    <a:lumMod val="65000"/>
                    <a:lumOff val="35000"/>
                  </a:schemeClr>
                </a:solidFill>
                <a:latin typeface="Arial" pitchFamily="34" charset="0"/>
                <a:cs typeface="Arial" pitchFamily="34" charset="0"/>
              </a:rPr>
              <a:t>.</a:t>
            </a:r>
            <a:r>
              <a:rPr lang="es-ES" dirty="0">
                <a:solidFill>
                  <a:schemeClr val="tx1">
                    <a:lumMod val="65000"/>
                    <a:lumOff val="35000"/>
                  </a:schemeClr>
                </a:solidFill>
                <a:latin typeface="Arial" pitchFamily="34" charset="0"/>
                <a:cs typeface="Arial" pitchFamily="34" charset="0"/>
              </a:rPr>
              <a:t> Ejemplos: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mostrarOrdenada</a:t>
            </a:r>
            <a:r>
              <a:rPr lang="es-ES" sz="1600" dirty="0">
                <a:solidFill>
                  <a:schemeClr val="tx1">
                    <a:lumMod val="65000"/>
                    <a:lumOff val="35000"/>
                  </a:schemeClr>
                </a:solidFill>
                <a:latin typeface="Arial" pitchFamily="34" charset="0"/>
                <a:cs typeface="Arial" pitchFamily="34" charset="0"/>
              </a:rPr>
              <a:t>({2,5,1}) muestra “1, 2, 5”</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mostrarOrdenada</a:t>
            </a:r>
            <a:r>
              <a:rPr lang="es-ES" sz="1600" dirty="0" smtClean="0">
                <a:solidFill>
                  <a:schemeClr val="tx1">
                    <a:lumMod val="65000"/>
                    <a:lumOff val="35000"/>
                  </a:schemeClr>
                </a:solidFill>
                <a:latin typeface="Arial" pitchFamily="34" charset="0"/>
                <a:cs typeface="Arial" pitchFamily="34" charset="0"/>
              </a:rPr>
              <a:t>(null</a:t>
            </a:r>
            <a:r>
              <a:rPr lang="es-ES" sz="1600" dirty="0">
                <a:solidFill>
                  <a:schemeClr val="tx1">
                    <a:lumMod val="65000"/>
                    <a:lumOff val="35000"/>
                  </a:schemeClr>
                </a:solidFill>
                <a:latin typeface="Arial" pitchFamily="34" charset="0"/>
                <a:cs typeface="Arial" pitchFamily="34" charset="0"/>
              </a:rPr>
              <a:t>) muestra “”</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mostrarOrdenada</a:t>
            </a:r>
            <a:r>
              <a:rPr lang="es-ES" sz="1600" dirty="0">
                <a:solidFill>
                  <a:schemeClr val="tx1">
                    <a:lumMod val="65000"/>
                    <a:lumOff val="35000"/>
                  </a:schemeClr>
                </a:solidFill>
                <a:latin typeface="Arial" pitchFamily="34" charset="0"/>
                <a:cs typeface="Arial" pitchFamily="34" charset="0"/>
              </a:rPr>
              <a:t>({}) muestra </a:t>
            </a:r>
            <a:r>
              <a:rPr lang="es-ES" sz="1600" dirty="0" smtClean="0">
                <a:solidFill>
                  <a:schemeClr val="tx1">
                    <a:lumMod val="65000"/>
                    <a:lumOff val="35000"/>
                  </a:schemeClr>
                </a:solidFill>
                <a:latin typeface="Arial" pitchFamily="34" charset="0"/>
                <a:cs typeface="Arial" pitchFamily="34" charset="0"/>
              </a:rPr>
              <a:t>“”</a:t>
            </a:r>
            <a:endParaRPr lang="es-ES" sz="2000"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3649669916"/>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3. Condicionales, Bucles y Listas</a:t>
            </a:r>
            <a:endParaRPr lang="es-ES" sz="2000" b="1" dirty="0">
              <a:latin typeface="Arial" pitchFamily="34" charset="0"/>
              <a:cs typeface="Arial" pitchFamily="34" charset="0"/>
            </a:endParaRPr>
          </a:p>
        </p:txBody>
      </p:sp>
      <p:sp>
        <p:nvSpPr>
          <p:cNvPr id="5" name="4 CuadroTexto"/>
          <p:cNvSpPr txBox="1"/>
          <p:nvPr/>
        </p:nvSpPr>
        <p:spPr>
          <a:xfrm>
            <a:off x="155575" y="1412776"/>
            <a:ext cx="8808913" cy="4955203"/>
          </a:xfrm>
          <a:prstGeom prst="rect">
            <a:avLst/>
          </a:prstGeom>
          <a:noFill/>
        </p:spPr>
        <p:txBody>
          <a:bodyPr wrap="square" rtlCol="0">
            <a:spAutoFit/>
          </a:bodyPr>
          <a:lstStyle/>
          <a:p>
            <a:pPr marL="457200" indent="-457200">
              <a:buFont typeface="+mj-lt"/>
              <a:buAutoNum type="arabicPeriod" startAt="11"/>
            </a:pPr>
            <a:r>
              <a:rPr lang="es-ES" dirty="0">
                <a:solidFill>
                  <a:schemeClr val="tx1">
                    <a:lumMod val="65000"/>
                    <a:lumOff val="35000"/>
                  </a:schemeClr>
                </a:solidFill>
                <a:latin typeface="Arial" pitchFamily="34" charset="0"/>
                <a:cs typeface="Arial" pitchFamily="34" charset="0"/>
              </a:rPr>
              <a:t>Escribir un método que acepte una lista de enteros como parámetro y que devuelva otra lista con el mismo orden pero sin los números pares. Ejemplos: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eliminarPares</a:t>
            </a:r>
            <a:r>
              <a:rPr lang="es-ES" sz="1600" dirty="0">
                <a:solidFill>
                  <a:schemeClr val="tx1">
                    <a:lumMod val="65000"/>
                    <a:lumOff val="35000"/>
                  </a:schemeClr>
                </a:solidFill>
                <a:latin typeface="Arial" pitchFamily="34" charset="0"/>
                <a:cs typeface="Arial" pitchFamily="34" charset="0"/>
              </a:rPr>
              <a:t>({1, 2, 3, 4, 5}) devolvería {1, 3, 5}</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eliminarPares</a:t>
            </a:r>
            <a:r>
              <a:rPr lang="es-ES" sz="1600" dirty="0">
                <a:solidFill>
                  <a:schemeClr val="tx1">
                    <a:lumMod val="65000"/>
                    <a:lumOff val="35000"/>
                  </a:schemeClr>
                </a:solidFill>
                <a:latin typeface="Arial" pitchFamily="34" charset="0"/>
                <a:cs typeface="Arial" pitchFamily="34" charset="0"/>
              </a:rPr>
              <a:t>({2, 2, 88, 0, -2}) devolvería </a:t>
            </a:r>
            <a:r>
              <a:rPr lang="es-ES" sz="1600" dirty="0" smtClean="0">
                <a:solidFill>
                  <a:schemeClr val="tx1">
                    <a:lumMod val="65000"/>
                    <a:lumOff val="35000"/>
                  </a:schemeClr>
                </a:solidFill>
                <a:latin typeface="Arial" pitchFamily="34" charset="0"/>
                <a:cs typeface="Arial" pitchFamily="34" charset="0"/>
              </a:rPr>
              <a:t>{}</a:t>
            </a:r>
            <a:endParaRPr lang="es-ES" sz="2000" dirty="0" smtClean="0">
              <a:solidFill>
                <a:schemeClr val="tx1">
                  <a:lumMod val="65000"/>
                  <a:lumOff val="35000"/>
                </a:schemeClr>
              </a:solidFill>
              <a:latin typeface="Arial" pitchFamily="34" charset="0"/>
              <a:cs typeface="Arial" pitchFamily="34" charset="0"/>
            </a:endParaRPr>
          </a:p>
          <a:p>
            <a:pPr marL="457200" indent="-457200">
              <a:buFont typeface="+mj-lt"/>
              <a:buAutoNum type="arabicPeriod" startAt="11"/>
            </a:pPr>
            <a:r>
              <a:rPr lang="es-ES" dirty="0">
                <a:solidFill>
                  <a:schemeClr val="tx1">
                    <a:lumMod val="65000"/>
                    <a:lumOff val="35000"/>
                  </a:schemeClr>
                </a:solidFill>
                <a:latin typeface="Arial" pitchFamily="34" charset="0"/>
                <a:cs typeface="Arial" pitchFamily="34" charset="0"/>
              </a:rPr>
              <a:t>Escribir un método que reciba una colección de </a:t>
            </a:r>
            <a:r>
              <a:rPr lang="es-ES" dirty="0" err="1">
                <a:solidFill>
                  <a:schemeClr val="tx1">
                    <a:lumMod val="65000"/>
                    <a:lumOff val="35000"/>
                  </a:schemeClr>
                </a:solidFill>
                <a:latin typeface="Arial" pitchFamily="34" charset="0"/>
                <a:cs typeface="Arial" pitchFamily="34" charset="0"/>
              </a:rPr>
              <a:t>strings</a:t>
            </a:r>
            <a:r>
              <a:rPr lang="es-ES" dirty="0">
                <a:solidFill>
                  <a:schemeClr val="tx1">
                    <a:lumMod val="65000"/>
                    <a:lumOff val="35000"/>
                  </a:schemeClr>
                </a:solidFill>
                <a:latin typeface="Arial" pitchFamily="34" charset="0"/>
                <a:cs typeface="Arial" pitchFamily="34" charset="0"/>
              </a:rPr>
              <a:t> y devuelva una lista con los elementos distintos de la misma</a:t>
            </a:r>
            <a:r>
              <a:rPr lang="es-ES" b="1" dirty="0">
                <a:solidFill>
                  <a:schemeClr val="tx1">
                    <a:lumMod val="65000"/>
                    <a:lumOff val="35000"/>
                  </a:schemeClr>
                </a:solidFill>
                <a:latin typeface="Arial" pitchFamily="34" charset="0"/>
                <a:cs typeface="Arial" pitchFamily="34" charset="0"/>
              </a:rPr>
              <a:t>.</a:t>
            </a:r>
            <a:r>
              <a:rPr lang="es-ES" dirty="0">
                <a:solidFill>
                  <a:schemeClr val="tx1">
                    <a:lumMod val="65000"/>
                    <a:lumOff val="35000"/>
                  </a:schemeClr>
                </a:solidFill>
                <a:latin typeface="Arial" pitchFamily="34" charset="0"/>
                <a:cs typeface="Arial" pitchFamily="34" charset="0"/>
              </a:rPr>
              <a:t> Ejemplos: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devolverDistintos</a:t>
            </a:r>
            <a:r>
              <a:rPr lang="es-ES" sz="1600" dirty="0">
                <a:solidFill>
                  <a:schemeClr val="tx1">
                    <a:lumMod val="65000"/>
                    <a:lumOff val="35000"/>
                  </a:schemeClr>
                </a:solidFill>
                <a:latin typeface="Arial" pitchFamily="34" charset="0"/>
                <a:cs typeface="Arial" pitchFamily="34" charset="0"/>
              </a:rPr>
              <a:t>({“a”, ”b”, “c”}) devuelve {“a”, “b”, “c”}</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devolverDistintos</a:t>
            </a:r>
            <a:r>
              <a:rPr lang="es-ES" sz="1600" dirty="0">
                <a:solidFill>
                  <a:schemeClr val="tx1">
                    <a:lumMod val="65000"/>
                    <a:lumOff val="35000"/>
                  </a:schemeClr>
                </a:solidFill>
                <a:latin typeface="Arial" pitchFamily="34" charset="0"/>
                <a:cs typeface="Arial" pitchFamily="34" charset="0"/>
              </a:rPr>
              <a:t>({“a”, ”a”, “b”}) devuelve {“a”, “b”}</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devolverDistintos</a:t>
            </a:r>
            <a:r>
              <a:rPr lang="es-ES" sz="1600" dirty="0">
                <a:solidFill>
                  <a:schemeClr val="tx1">
                    <a:lumMod val="65000"/>
                    <a:lumOff val="35000"/>
                  </a:schemeClr>
                </a:solidFill>
                <a:latin typeface="Arial" pitchFamily="34" charset="0"/>
                <a:cs typeface="Arial" pitchFamily="34" charset="0"/>
              </a:rPr>
              <a:t>({} o null) devuelve {}</a:t>
            </a:r>
          </a:p>
          <a:p>
            <a:pPr marL="457200" indent="-457200">
              <a:buFont typeface="+mj-lt"/>
              <a:buAutoNum type="arabicPeriod" startAt="11"/>
            </a:pPr>
            <a:r>
              <a:rPr lang="es-ES" dirty="0">
                <a:solidFill>
                  <a:schemeClr val="tx1">
                    <a:lumMod val="65000"/>
                    <a:lumOff val="35000"/>
                  </a:schemeClr>
                </a:solidFill>
                <a:latin typeface="Arial" pitchFamily="34" charset="0"/>
                <a:cs typeface="Arial" pitchFamily="34" charset="0"/>
              </a:rPr>
              <a:t>Crear un método que acepte una colección de </a:t>
            </a:r>
            <a:r>
              <a:rPr lang="es-ES" dirty="0" err="1">
                <a:solidFill>
                  <a:schemeClr val="tx1">
                    <a:lumMod val="65000"/>
                    <a:lumOff val="35000"/>
                  </a:schemeClr>
                </a:solidFill>
                <a:latin typeface="Arial" pitchFamily="34" charset="0"/>
                <a:cs typeface="Arial" pitchFamily="34" charset="0"/>
              </a:rPr>
              <a:t>strings</a:t>
            </a:r>
            <a:r>
              <a:rPr lang="es-ES" dirty="0">
                <a:solidFill>
                  <a:schemeClr val="tx1">
                    <a:lumMod val="65000"/>
                    <a:lumOff val="35000"/>
                  </a:schemeClr>
                </a:solidFill>
                <a:latin typeface="Arial" pitchFamily="34" charset="0"/>
                <a:cs typeface="Arial" pitchFamily="34" charset="0"/>
              </a:rPr>
              <a:t> y muestre por pantalla los elementos ordenados. Ejemplos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ordenarColeccion</a:t>
            </a:r>
            <a:r>
              <a:rPr lang="es-ES" sz="1600" dirty="0">
                <a:solidFill>
                  <a:schemeClr val="tx1">
                    <a:lumMod val="65000"/>
                    <a:lumOff val="35000"/>
                  </a:schemeClr>
                </a:solidFill>
                <a:latin typeface="Arial" pitchFamily="34" charset="0"/>
                <a:cs typeface="Arial" pitchFamily="34" charset="0"/>
              </a:rPr>
              <a:t>({“b”, “y”, “a”}) muestra “a, b, y”</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ordenarColeccion</a:t>
            </a:r>
            <a:r>
              <a:rPr lang="es-ES" sz="1600" dirty="0">
                <a:solidFill>
                  <a:schemeClr val="tx1">
                    <a:lumMod val="65000"/>
                    <a:lumOff val="35000"/>
                  </a:schemeClr>
                </a:solidFill>
                <a:latin typeface="Arial" pitchFamily="34" charset="0"/>
                <a:cs typeface="Arial" pitchFamily="34" charset="0"/>
              </a:rPr>
              <a:t>({} o null) muestra “”</a:t>
            </a:r>
          </a:p>
          <a:p>
            <a:pPr marL="457200" indent="-457200">
              <a:buFont typeface="+mj-lt"/>
              <a:buAutoNum type="arabicPeriod" startAt="11"/>
            </a:pPr>
            <a:r>
              <a:rPr lang="es-ES" dirty="0">
                <a:solidFill>
                  <a:schemeClr val="tx1">
                    <a:lumMod val="65000"/>
                    <a:lumOff val="35000"/>
                  </a:schemeClr>
                </a:solidFill>
                <a:latin typeface="Arial" pitchFamily="34" charset="0"/>
                <a:cs typeface="Arial" pitchFamily="34" charset="0"/>
              </a:rPr>
              <a:t>Crear un método que acepte un número que representa el número de un mes y devuelva el nombre del mes, pero esta vez utilizando mapas:</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textoMesesMap</a:t>
            </a:r>
            <a:r>
              <a:rPr lang="es-ES" sz="1600" dirty="0" smtClean="0">
                <a:solidFill>
                  <a:schemeClr val="tx1">
                    <a:lumMod val="65000"/>
                    <a:lumOff val="35000"/>
                  </a:schemeClr>
                </a:solidFill>
                <a:latin typeface="Arial" pitchFamily="34" charset="0"/>
                <a:cs typeface="Arial" pitchFamily="34" charset="0"/>
              </a:rPr>
              <a:t>(12</a:t>
            </a:r>
            <a:r>
              <a:rPr lang="es-ES" sz="1600" dirty="0">
                <a:solidFill>
                  <a:schemeClr val="tx1">
                    <a:lumMod val="65000"/>
                    <a:lumOff val="35000"/>
                  </a:schemeClr>
                </a:solidFill>
                <a:latin typeface="Arial" pitchFamily="34" charset="0"/>
                <a:cs typeface="Arial" pitchFamily="34" charset="0"/>
              </a:rPr>
              <a:t>) devuelve “Diciembre”.</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textoMesesMap</a:t>
            </a:r>
            <a:r>
              <a:rPr lang="es-ES" sz="1600" dirty="0" smtClean="0">
                <a:solidFill>
                  <a:schemeClr val="tx1">
                    <a:lumMod val="65000"/>
                    <a:lumOff val="35000"/>
                  </a:schemeClr>
                </a:solidFill>
                <a:latin typeface="Arial" pitchFamily="34" charset="0"/>
                <a:cs typeface="Arial" pitchFamily="34" charset="0"/>
              </a:rPr>
              <a:t>(10</a:t>
            </a:r>
            <a:r>
              <a:rPr lang="es-ES" sz="1600" dirty="0">
                <a:solidFill>
                  <a:schemeClr val="tx1">
                    <a:lumMod val="65000"/>
                    <a:lumOff val="35000"/>
                  </a:schemeClr>
                </a:solidFill>
                <a:latin typeface="Arial" pitchFamily="34" charset="0"/>
                <a:cs typeface="Arial" pitchFamily="34" charset="0"/>
              </a:rPr>
              <a:t>) devuelve “Octubre”.</a:t>
            </a:r>
          </a:p>
          <a:p>
            <a:pPr lvl="1"/>
            <a:r>
              <a:rPr lang="es-ES" sz="1600" dirty="0" smtClean="0">
                <a:solidFill>
                  <a:schemeClr val="tx1">
                    <a:lumMod val="65000"/>
                    <a:lumOff val="35000"/>
                  </a:schemeClr>
                </a:solidFill>
                <a:latin typeface="Arial" pitchFamily="34" charset="0"/>
                <a:cs typeface="Arial" pitchFamily="34" charset="0"/>
              </a:rPr>
              <a:t>- </a:t>
            </a:r>
            <a:r>
              <a:rPr lang="es-ES" sz="1600" dirty="0" err="1" smtClean="0">
                <a:solidFill>
                  <a:schemeClr val="tx1">
                    <a:lumMod val="65000"/>
                    <a:lumOff val="35000"/>
                  </a:schemeClr>
                </a:solidFill>
                <a:latin typeface="Arial" pitchFamily="34" charset="0"/>
                <a:cs typeface="Arial" pitchFamily="34" charset="0"/>
              </a:rPr>
              <a:t>textoMesesMap</a:t>
            </a:r>
            <a:r>
              <a:rPr lang="es-ES" sz="1600" dirty="0" smtClean="0">
                <a:solidFill>
                  <a:schemeClr val="tx1">
                    <a:lumMod val="65000"/>
                    <a:lumOff val="35000"/>
                  </a:schemeClr>
                </a:solidFill>
                <a:latin typeface="Arial" pitchFamily="34" charset="0"/>
                <a:cs typeface="Arial" pitchFamily="34" charset="0"/>
              </a:rPr>
              <a:t>(0</a:t>
            </a:r>
            <a:r>
              <a:rPr lang="es-ES" sz="1600" dirty="0">
                <a:solidFill>
                  <a:schemeClr val="tx1">
                    <a:lumMod val="65000"/>
                    <a:lumOff val="35000"/>
                  </a:schemeClr>
                </a:solidFill>
                <a:latin typeface="Arial" pitchFamily="34" charset="0"/>
                <a:cs typeface="Arial" pitchFamily="34" charset="0"/>
              </a:rPr>
              <a:t>) devuelve “Error: no existe el mes 0</a:t>
            </a:r>
            <a:r>
              <a:rPr lang="es-ES" sz="1600" dirty="0" smtClean="0">
                <a:solidFill>
                  <a:schemeClr val="tx1">
                    <a:lumMod val="65000"/>
                    <a:lumOff val="35000"/>
                  </a:schemeClr>
                </a:solidFill>
                <a:latin typeface="Arial" pitchFamily="34" charset="0"/>
                <a:cs typeface="Arial" pitchFamily="34" charset="0"/>
              </a:rPr>
              <a:t>”.</a:t>
            </a:r>
            <a:endParaRPr lang="es-ES" sz="2000"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486132111"/>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1. Entrar en </a:t>
            </a:r>
            <a:r>
              <a:rPr lang="es-ES" sz="2000" dirty="0">
                <a:solidFill>
                  <a:schemeClr val="tx1">
                    <a:lumMod val="65000"/>
                    <a:lumOff val="35000"/>
                  </a:schemeClr>
                </a:solidFill>
                <a:latin typeface="Arial" pitchFamily="34" charset="0"/>
                <a:cs typeface="Arial" pitchFamily="34" charset="0"/>
                <a:hlinkClick r:id="rId3"/>
              </a:rPr>
              <a:t>https://www.jetbrains.com/idea/</a:t>
            </a:r>
            <a:r>
              <a:rPr lang="es-ES" sz="2000" dirty="0">
                <a:solidFill>
                  <a:schemeClr val="tx1">
                    <a:lumMod val="65000"/>
                    <a:lumOff val="35000"/>
                  </a:schemeClr>
                </a:solidFill>
                <a:latin typeface="Arial" pitchFamily="34" charset="0"/>
                <a:cs typeface="Arial" pitchFamily="34" charset="0"/>
              </a:rPr>
              <a:t> y hacer clic en </a:t>
            </a:r>
            <a:r>
              <a:rPr lang="es-ES" sz="2000" b="1" dirty="0" err="1">
                <a:solidFill>
                  <a:schemeClr val="tx1">
                    <a:lumMod val="65000"/>
                    <a:lumOff val="35000"/>
                  </a:schemeClr>
                </a:solidFill>
                <a:latin typeface="Arial" pitchFamily="34" charset="0"/>
                <a:cs typeface="Arial" pitchFamily="34" charset="0"/>
              </a:rPr>
              <a:t>Download</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sp>
        <p:nvSpPr>
          <p:cNvPr id="10" name="Marcador de contenido 2"/>
          <p:cNvSpPr txBox="1">
            <a:spLocks/>
          </p:cNvSpPr>
          <p:nvPr/>
        </p:nvSpPr>
        <p:spPr>
          <a:xfrm>
            <a:off x="303850" y="4763574"/>
            <a:ext cx="8593498" cy="771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2. Seleccionar la versión </a:t>
            </a:r>
            <a:r>
              <a:rPr lang="es-ES" sz="2000" dirty="0" err="1">
                <a:solidFill>
                  <a:schemeClr val="tx1">
                    <a:lumMod val="65000"/>
                    <a:lumOff val="35000"/>
                  </a:schemeClr>
                </a:solidFill>
                <a:latin typeface="Arial" pitchFamily="34" charset="0"/>
                <a:cs typeface="Arial" pitchFamily="34" charset="0"/>
              </a:rPr>
              <a:t>Community</a:t>
            </a:r>
            <a:r>
              <a:rPr lang="es-ES" sz="2000" dirty="0">
                <a:solidFill>
                  <a:schemeClr val="tx1">
                    <a:lumMod val="65000"/>
                    <a:lumOff val="35000"/>
                  </a:schemeClr>
                </a:solidFill>
                <a:latin typeface="Arial" pitchFamily="34" charset="0"/>
                <a:cs typeface="Arial" pitchFamily="34" charset="0"/>
              </a:rPr>
              <a:t> y descargar haciendo clic en </a:t>
            </a:r>
            <a:r>
              <a:rPr lang="es-ES" sz="2000" b="1" dirty="0" err="1">
                <a:solidFill>
                  <a:schemeClr val="tx1">
                    <a:lumMod val="65000"/>
                    <a:lumOff val="35000"/>
                  </a:schemeClr>
                </a:solidFill>
                <a:latin typeface="Arial" pitchFamily="34" charset="0"/>
                <a:cs typeface="Arial" pitchFamily="34" charset="0"/>
              </a:rPr>
              <a:t>Download</a:t>
            </a:r>
            <a:r>
              <a:rPr lang="es-ES" sz="2000" b="1" dirty="0">
                <a:solidFill>
                  <a:schemeClr val="tx1">
                    <a:lumMod val="65000"/>
                    <a:lumOff val="35000"/>
                  </a:schemeClr>
                </a:solidFill>
                <a:latin typeface="Arial" pitchFamily="34" charset="0"/>
                <a:cs typeface="Arial" pitchFamily="34" charset="0"/>
              </a:rPr>
              <a:t> .</a:t>
            </a:r>
            <a:r>
              <a:rPr lang="es-ES" sz="2000" b="1" dirty="0" err="1">
                <a:solidFill>
                  <a:schemeClr val="tx1">
                    <a:lumMod val="65000"/>
                    <a:lumOff val="35000"/>
                  </a:schemeClr>
                </a:solidFill>
                <a:latin typeface="Arial" pitchFamily="34" charset="0"/>
                <a:cs typeface="Arial" pitchFamily="34" charset="0"/>
              </a:rPr>
              <a:t>exe</a:t>
            </a:r>
            <a:endParaRPr lang="es-ES" sz="2000" dirty="0">
              <a:solidFill>
                <a:schemeClr val="tx1">
                  <a:lumMod val="65000"/>
                  <a:lumOff val="35000"/>
                </a:schemeClr>
              </a:solidFill>
              <a:latin typeface="Arial" pitchFamily="34" charset="0"/>
              <a:cs typeface="Arial" pitchFamily="34" charset="0"/>
            </a:endParaRPr>
          </a:p>
        </p:txBody>
      </p:sp>
      <p:pic>
        <p:nvPicPr>
          <p:cNvPr id="6" name="Imagen 5"/>
          <p:cNvPicPr>
            <a:picLocks noChangeAspect="1"/>
          </p:cNvPicPr>
          <p:nvPr/>
        </p:nvPicPr>
        <p:blipFill>
          <a:blip r:embed="rId4"/>
          <a:stretch>
            <a:fillRect/>
          </a:stretch>
        </p:blipFill>
        <p:spPr>
          <a:xfrm>
            <a:off x="2580184" y="1917035"/>
            <a:ext cx="3428748" cy="2753658"/>
          </a:xfrm>
          <a:prstGeom prst="rect">
            <a:avLst/>
          </a:prstGeom>
        </p:spPr>
      </p:pic>
      <p:pic>
        <p:nvPicPr>
          <p:cNvPr id="7" name="Imagen 6"/>
          <p:cNvPicPr>
            <a:picLocks noChangeAspect="1"/>
          </p:cNvPicPr>
          <p:nvPr/>
        </p:nvPicPr>
        <p:blipFill>
          <a:blip r:embed="rId5"/>
          <a:stretch>
            <a:fillRect/>
          </a:stretch>
        </p:blipFill>
        <p:spPr>
          <a:xfrm>
            <a:off x="3137271" y="5665264"/>
            <a:ext cx="2314575" cy="914400"/>
          </a:xfrm>
          <a:prstGeom prst="rect">
            <a:avLst/>
          </a:prstGeom>
        </p:spPr>
      </p:pic>
      <p:sp>
        <p:nvSpPr>
          <p:cNvPr id="14"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3424708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a:p>
          <a:p>
            <a:pPr marL="0" indent="0">
              <a:lnSpc>
                <a:spcPct val="120000"/>
              </a:lnSpc>
              <a:buNone/>
              <a:tabLst>
                <a:tab pos="354013" algn="l"/>
              </a:tabLst>
            </a:pPr>
            <a:endParaRPr lang="es-ES" sz="1600" dirty="0">
              <a:solidFill>
                <a:schemeClr val="bg1">
                  <a:lumMod val="50000"/>
                </a:schemeClr>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50</a:t>
            </a:fld>
            <a:endParaRPr lang="es-ES" dirty="0"/>
          </a:p>
        </p:txBody>
      </p:sp>
      <p:sp>
        <p:nvSpPr>
          <p:cNvPr id="5" name="2 Marcador de contenido"/>
          <p:cNvSpPr txBox="1">
            <a:spLocks/>
          </p:cNvSpPr>
          <p:nvPr/>
        </p:nvSpPr>
        <p:spPr>
          <a:xfrm>
            <a:off x="2987823" y="3933056"/>
            <a:ext cx="5616624" cy="2088232"/>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None/>
            </a:pPr>
            <a:r>
              <a:rPr lang="es-ES" sz="1600" dirty="0">
                <a:solidFill>
                  <a:schemeClr val="bg1">
                    <a:lumMod val="50000"/>
                  </a:schemeClr>
                </a:solidFill>
              </a:rPr>
              <a:t>4.1 </a:t>
            </a:r>
            <a:r>
              <a:rPr lang="es-ES" sz="1600" dirty="0" smtClean="0">
                <a:solidFill>
                  <a:schemeClr val="bg1">
                    <a:lumMod val="50000"/>
                  </a:schemeClr>
                </a:solidFill>
              </a:rPr>
              <a:t>Inicialización</a:t>
            </a:r>
          </a:p>
          <a:p>
            <a:pPr marL="0" indent="0">
              <a:buNone/>
            </a:pPr>
            <a:r>
              <a:rPr lang="en-US" sz="1600" dirty="0">
                <a:solidFill>
                  <a:schemeClr val="bg1">
                    <a:lumMod val="50000"/>
                  </a:schemeClr>
                </a:solidFill>
              </a:rPr>
              <a:t>4.2 </a:t>
            </a:r>
            <a:r>
              <a:rPr lang="en-US" sz="1600" dirty="0" smtClean="0">
                <a:solidFill>
                  <a:schemeClr val="bg1">
                    <a:lumMod val="50000"/>
                  </a:schemeClr>
                </a:solidFill>
              </a:rPr>
              <a:t>Concatenación</a:t>
            </a:r>
          </a:p>
          <a:p>
            <a:pPr marL="0" indent="0">
              <a:buNone/>
            </a:pPr>
            <a:r>
              <a:rPr lang="en-US" sz="1600" dirty="0" smtClean="0">
                <a:solidFill>
                  <a:schemeClr val="bg1">
                    <a:lumMod val="50000"/>
                  </a:schemeClr>
                </a:solidFill>
              </a:rPr>
              <a:t>4.3 Formato</a:t>
            </a:r>
          </a:p>
          <a:p>
            <a:pPr marL="0" indent="0">
              <a:buNone/>
            </a:pPr>
            <a:r>
              <a:rPr lang="en-US" sz="1600" dirty="0">
                <a:solidFill>
                  <a:schemeClr val="bg1">
                    <a:lumMod val="50000"/>
                  </a:schemeClr>
                </a:solidFill>
              </a:rPr>
              <a:t>4.4 </a:t>
            </a:r>
            <a:r>
              <a:rPr lang="es-ES" sz="1600" dirty="0" smtClean="0">
                <a:solidFill>
                  <a:schemeClr val="bg1">
                    <a:lumMod val="50000"/>
                  </a:schemeClr>
                </a:solidFill>
              </a:rPr>
              <a:t>Funciones mas usadas</a:t>
            </a:r>
          </a:p>
          <a:p>
            <a:pPr marL="0" indent="0">
              <a:buNone/>
            </a:pPr>
            <a:r>
              <a:rPr lang="es-ES" sz="1600" dirty="0" smtClean="0">
                <a:solidFill>
                  <a:schemeClr val="bg1">
                    <a:lumMod val="50000"/>
                  </a:schemeClr>
                </a:solidFill>
              </a:rPr>
              <a:t>4.5 Expresiones Regulares</a:t>
            </a:r>
            <a:endParaRPr lang="es-ES" sz="1600" dirty="0">
              <a:solidFill>
                <a:schemeClr val="bg1">
                  <a:lumMod val="50000"/>
                </a:schemeClr>
              </a:solidFill>
            </a:endParaRPr>
          </a:p>
          <a:p>
            <a:pPr marL="0" indent="0">
              <a:buNone/>
            </a:pPr>
            <a:r>
              <a:rPr lang="es-ES" sz="1600" dirty="0" smtClean="0">
                <a:solidFill>
                  <a:schemeClr val="bg1">
                    <a:lumMod val="50000"/>
                  </a:schemeClr>
                </a:solidFill>
              </a:rPr>
              <a:t>4.6 Ejercicios</a:t>
            </a:r>
            <a:endParaRPr lang="es-ES" sz="1600" dirty="0">
              <a:solidFill>
                <a:schemeClr val="bg1">
                  <a:lumMod val="50000"/>
                </a:schemeClr>
              </a:solidFill>
            </a:endParaRPr>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4</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smtClean="0">
                <a:solidFill>
                  <a:srgbClr val="9AAE04"/>
                </a:solidFill>
                <a:latin typeface="Arial" pitchFamily="34" charset="0"/>
                <a:ea typeface="+mj-ea"/>
                <a:cs typeface="Arial" pitchFamily="34" charset="0"/>
              </a:rPr>
              <a:t>Strings</a:t>
            </a:r>
            <a:endParaRPr lang="es-ES" dirty="0"/>
          </a:p>
        </p:txBody>
      </p:sp>
    </p:spTree>
    <p:extLst>
      <p:ext uri="{BB962C8B-B14F-4D97-AF65-F5344CB8AC3E}">
        <p14:creationId xmlns:p14="http://schemas.microsoft.com/office/powerpoint/2010/main" val="2564732183"/>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1. </a:t>
            </a:r>
            <a:r>
              <a:rPr lang="es-ES" dirty="0" smtClean="0">
                <a:solidFill>
                  <a:schemeClr val="bg1"/>
                </a:solidFill>
                <a:latin typeface="Arial" pitchFamily="34" charset="0"/>
                <a:cs typeface="Arial" pitchFamily="34" charset="0"/>
              </a:rPr>
              <a:t>Inicialización</a:t>
            </a:r>
            <a:endParaRPr lang="es-ES" dirty="0">
              <a:solidFill>
                <a:schemeClr val="bg1"/>
              </a:solidFill>
              <a:latin typeface="Arial" pitchFamily="34" charset="0"/>
              <a:cs typeface="Arial" pitchFamily="34" charset="0"/>
            </a:endParaRPr>
          </a:p>
        </p:txBody>
      </p:sp>
      <p:sp>
        <p:nvSpPr>
          <p:cNvPr id="11" name="Marcador de contenido 2"/>
          <p:cNvSpPr txBox="1">
            <a:spLocks/>
          </p:cNvSpPr>
          <p:nvPr/>
        </p:nvSpPr>
        <p:spPr>
          <a:xfrm>
            <a:off x="307975" y="1628800"/>
            <a:ext cx="8593498"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Para comparar dos Strings existen dos maneras:</a:t>
            </a:r>
            <a:endParaRPr lang="es-ES" sz="1600" dirty="0">
              <a:solidFill>
                <a:schemeClr val="tx1">
                  <a:lumMod val="65000"/>
                  <a:lumOff val="35000"/>
                </a:schemeClr>
              </a:solidFill>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201516"/>
            <a:ext cx="284797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639" y="3198068"/>
            <a:ext cx="313372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Marcador de contenido 2"/>
          <p:cNvSpPr txBox="1">
            <a:spLocks/>
          </p:cNvSpPr>
          <p:nvPr/>
        </p:nvSpPr>
        <p:spPr>
          <a:xfrm>
            <a:off x="5229200" y="2697460"/>
            <a:ext cx="1447329"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rgbClr val="00B050"/>
                </a:solidFill>
                <a:latin typeface="Arial" pitchFamily="34" charset="0"/>
                <a:cs typeface="Arial" pitchFamily="34" charset="0"/>
              </a:rPr>
              <a:t>La buena</a:t>
            </a:r>
          </a:p>
        </p:txBody>
      </p:sp>
      <p:sp>
        <p:nvSpPr>
          <p:cNvPr id="15" name="Marcador de contenido 2"/>
          <p:cNvSpPr txBox="1">
            <a:spLocks/>
          </p:cNvSpPr>
          <p:nvPr/>
        </p:nvSpPr>
        <p:spPr>
          <a:xfrm>
            <a:off x="1396479" y="2697460"/>
            <a:ext cx="1447329"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rgbClr val="FF0000"/>
                </a:solidFill>
                <a:latin typeface="Arial" pitchFamily="34" charset="0"/>
                <a:cs typeface="Arial" pitchFamily="34" charset="0"/>
              </a:rPr>
              <a:t>La mala</a:t>
            </a:r>
          </a:p>
        </p:txBody>
      </p:sp>
      <p:sp>
        <p:nvSpPr>
          <p:cNvPr id="16" name="15 Señal de prohibido"/>
          <p:cNvSpPr/>
          <p:nvPr/>
        </p:nvSpPr>
        <p:spPr>
          <a:xfrm>
            <a:off x="1256047" y="3273524"/>
            <a:ext cx="1728192" cy="1728192"/>
          </a:xfrm>
          <a:prstGeom prst="noSmoking">
            <a:avLst/>
          </a:prstGeom>
          <a:solidFill>
            <a:srgbClr val="C00000">
              <a:alpha val="20000"/>
            </a:srgbClr>
          </a:solidFill>
          <a:ln>
            <a:solidFill>
              <a:schemeClr val="accent2">
                <a:shade val="50000"/>
                <a:alpha val="2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4713684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5" y="2924944"/>
            <a:ext cx="561022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2"/>
          <p:cNvSpPr txBox="1">
            <a:spLocks/>
          </p:cNvSpPr>
          <p:nvPr/>
        </p:nvSpPr>
        <p:spPr>
          <a:xfrm>
            <a:off x="307975" y="1628800"/>
            <a:ext cx="8593498" cy="10801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Al comparar dos objetos cualesquiera, lo que se compara es la posición de memoria a la que apuntan, no el contenido del </a:t>
            </a:r>
            <a:r>
              <a:rPr lang="es-ES" sz="2000" dirty="0" err="1">
                <a:solidFill>
                  <a:schemeClr val="tx1">
                    <a:lumMod val="65000"/>
                    <a:lumOff val="35000"/>
                  </a:schemeClr>
                </a:solidFill>
                <a:latin typeface="Arial" pitchFamily="34" charset="0"/>
                <a:cs typeface="Arial" pitchFamily="34" charset="0"/>
              </a:rPr>
              <a:t>objecto</a:t>
            </a:r>
            <a:endParaRPr lang="es-ES" sz="2000" dirty="0">
              <a:solidFill>
                <a:schemeClr val="tx1">
                  <a:lumMod val="65000"/>
                  <a:lumOff val="35000"/>
                </a:schemeClr>
              </a:solidFill>
              <a:latin typeface="Arial" pitchFamily="34" charset="0"/>
              <a:cs typeface="Arial" pitchFamily="34" charset="0"/>
            </a:endParaRPr>
          </a:p>
          <a:p>
            <a:r>
              <a:rPr lang="es-ES" sz="2000" dirty="0" err="1">
                <a:solidFill>
                  <a:schemeClr val="tx1">
                    <a:lumMod val="65000"/>
                    <a:lumOff val="35000"/>
                  </a:schemeClr>
                </a:solidFill>
                <a:latin typeface="Arial" pitchFamily="34" charset="0"/>
                <a:cs typeface="Arial" pitchFamily="34" charset="0"/>
              </a:rPr>
              <a:t>String</a:t>
            </a:r>
            <a:r>
              <a:rPr lang="es-ES" sz="2000" dirty="0">
                <a:solidFill>
                  <a:schemeClr val="tx1">
                    <a:lumMod val="65000"/>
                    <a:lumOff val="35000"/>
                  </a:schemeClr>
                </a:solidFill>
                <a:latin typeface="Arial" pitchFamily="34" charset="0"/>
                <a:cs typeface="Arial" pitchFamily="34" charset="0"/>
              </a:rPr>
              <a:t> no es una excepción. Ejemplo:</a:t>
            </a:r>
          </a:p>
          <a:p>
            <a:endParaRPr lang="es-ES" sz="1600" dirty="0">
              <a:solidFill>
                <a:schemeClr val="tx1">
                  <a:lumMod val="65000"/>
                  <a:lumOff val="35000"/>
                </a:schemeClr>
              </a:solidFill>
              <a:latin typeface="Arial" pitchFamily="34" charset="0"/>
              <a:cs typeface="Arial" pitchFamily="34" charset="0"/>
            </a:endParaRPr>
          </a:p>
        </p:txBody>
      </p:sp>
      <p:sp>
        <p:nvSpPr>
          <p:cNvPr id="13" name="Marcador de contenido 2"/>
          <p:cNvSpPr txBox="1">
            <a:spLocks/>
          </p:cNvSpPr>
          <p:nvPr/>
        </p:nvSpPr>
        <p:spPr>
          <a:xfrm>
            <a:off x="307975" y="5877272"/>
            <a:ext cx="8593498"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¿Qué se mostrará por pantalla?</a:t>
            </a:r>
            <a:endParaRPr lang="es-ES" sz="1600" dirty="0">
              <a:solidFill>
                <a:schemeClr val="tx1">
                  <a:lumMod val="65000"/>
                  <a:lumOff val="35000"/>
                </a:schemeClr>
              </a:solidFill>
              <a:latin typeface="Arial" pitchFamily="34" charset="0"/>
              <a:cs typeface="Arial" pitchFamily="34" charset="0"/>
            </a:endParaRPr>
          </a:p>
        </p:txBody>
      </p:sp>
      <p:sp>
        <p:nvSpPr>
          <p:cNvPr id="7" name="6 Marco"/>
          <p:cNvSpPr/>
          <p:nvPr/>
        </p:nvSpPr>
        <p:spPr>
          <a:xfrm>
            <a:off x="4860031" y="4941168"/>
            <a:ext cx="2088233" cy="648072"/>
          </a:xfrm>
          <a:prstGeom prst="frame">
            <a:avLst/>
          </a:prstGeom>
          <a:solidFill>
            <a:schemeClr val="accent1">
              <a:alpha val="3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5"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1. </a:t>
            </a:r>
            <a:r>
              <a:rPr lang="es-ES" dirty="0" smtClean="0">
                <a:solidFill>
                  <a:schemeClr val="bg1"/>
                </a:solidFill>
                <a:latin typeface="Arial" pitchFamily="34" charset="0"/>
                <a:cs typeface="Arial" pitchFamily="34" charset="0"/>
              </a:rPr>
              <a:t>Inicialización</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8377232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2"/>
          <p:cNvSpPr txBox="1">
            <a:spLocks/>
          </p:cNvSpPr>
          <p:nvPr/>
        </p:nvSpPr>
        <p:spPr>
          <a:xfrm>
            <a:off x="307975" y="1628800"/>
            <a:ext cx="8593498" cy="10801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Para concatenar Strings también existen dos maneras:</a:t>
            </a:r>
          </a:p>
          <a:p>
            <a:endParaRPr lang="es-ES" sz="1600" dirty="0">
              <a:solidFill>
                <a:schemeClr val="tx1">
                  <a:lumMod val="65000"/>
                  <a:lumOff val="35000"/>
                </a:schemeClr>
              </a:solidFill>
              <a:latin typeface="Arial" pitchFamily="34" charset="0"/>
              <a:cs typeface="Arial"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43" y="2564903"/>
            <a:ext cx="482917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514" y="4581128"/>
            <a:ext cx="6040437"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arcador de contenido 2"/>
          <p:cNvSpPr txBox="1">
            <a:spLocks/>
          </p:cNvSpPr>
          <p:nvPr/>
        </p:nvSpPr>
        <p:spPr>
          <a:xfrm>
            <a:off x="898508" y="3058491"/>
            <a:ext cx="1447329"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rgbClr val="FF0000"/>
                </a:solidFill>
                <a:latin typeface="Arial" pitchFamily="34" charset="0"/>
                <a:cs typeface="Arial" pitchFamily="34" charset="0"/>
              </a:rPr>
              <a:t>La mala</a:t>
            </a:r>
          </a:p>
        </p:txBody>
      </p:sp>
      <p:sp>
        <p:nvSpPr>
          <p:cNvPr id="17" name="Marcador de contenido 2"/>
          <p:cNvSpPr txBox="1">
            <a:spLocks/>
          </p:cNvSpPr>
          <p:nvPr/>
        </p:nvSpPr>
        <p:spPr>
          <a:xfrm>
            <a:off x="917575" y="5255691"/>
            <a:ext cx="1447329"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rgbClr val="00B050"/>
                </a:solidFill>
                <a:latin typeface="Arial" pitchFamily="34" charset="0"/>
                <a:cs typeface="Arial" pitchFamily="34" charset="0"/>
              </a:rPr>
              <a:t>La buena</a:t>
            </a:r>
          </a:p>
        </p:txBody>
      </p:sp>
      <p:sp>
        <p:nvSpPr>
          <p:cNvPr id="18" name="17 Señal de prohibido"/>
          <p:cNvSpPr/>
          <p:nvPr/>
        </p:nvSpPr>
        <p:spPr>
          <a:xfrm>
            <a:off x="4113166" y="2409428"/>
            <a:ext cx="1728192" cy="1728192"/>
          </a:xfrm>
          <a:prstGeom prst="noSmoking">
            <a:avLst/>
          </a:prstGeom>
          <a:solidFill>
            <a:srgbClr val="C00000">
              <a:alpha val="20000"/>
            </a:srgbClr>
          </a:solidFill>
          <a:ln>
            <a:solidFill>
              <a:schemeClr val="accent2">
                <a:shade val="50000"/>
                <a:alpha val="2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solidFill>
                <a:schemeClr val="tx1"/>
              </a:solidFill>
            </a:endParaRPr>
          </a:p>
        </p:txBody>
      </p:sp>
      <p:sp>
        <p:nvSpPr>
          <p:cNvPr id="1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smtClean="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9"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2. Concatenación</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9181550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3. Formato</a:t>
            </a:r>
            <a:endParaRPr lang="es-ES" dirty="0">
              <a:solidFill>
                <a:schemeClr val="bg1"/>
              </a:solidFill>
              <a:latin typeface="Arial" pitchFamily="34" charset="0"/>
              <a:cs typeface="Arial" pitchFamily="34" charset="0"/>
            </a:endParaRPr>
          </a:p>
        </p:txBody>
      </p:sp>
      <p:sp>
        <p:nvSpPr>
          <p:cNvPr id="10" name="Marcador de contenido 2"/>
          <p:cNvSpPr txBox="1">
            <a:spLocks/>
          </p:cNvSpPr>
          <p:nvPr/>
        </p:nvSpPr>
        <p:spPr>
          <a:xfrm>
            <a:off x="307975" y="1628800"/>
            <a:ext cx="8593498" cy="7920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Existen formas más “elegantes” para crear Strings a partir de variables además de concatenar utilizando el signo </a:t>
            </a:r>
            <a:r>
              <a:rPr lang="es-ES" sz="2000" b="1" dirty="0">
                <a:solidFill>
                  <a:schemeClr val="tx1">
                    <a:lumMod val="65000"/>
                    <a:lumOff val="35000"/>
                  </a:schemeClr>
                </a:solidFill>
                <a:latin typeface="Arial" pitchFamily="34" charset="0"/>
                <a:cs typeface="Arial" pitchFamily="34" charset="0"/>
              </a:rPr>
              <a:t>+</a:t>
            </a:r>
            <a:r>
              <a:rPr lang="es-ES" sz="2000" dirty="0">
                <a:solidFill>
                  <a:schemeClr val="tx1">
                    <a:lumMod val="65000"/>
                    <a:lumOff val="35000"/>
                  </a:schemeClr>
                </a:solidFill>
                <a:latin typeface="Arial" pitchFamily="34" charset="0"/>
                <a:cs typeface="Arial" pitchFamily="34" charset="0"/>
              </a:rPr>
              <a:t>. Ejemplo:</a:t>
            </a:r>
          </a:p>
        </p:txBody>
      </p:sp>
      <p:sp>
        <p:nvSpPr>
          <p:cNvPr id="19" name="Marcador de contenido 2"/>
          <p:cNvSpPr txBox="1">
            <a:spLocks/>
          </p:cNvSpPr>
          <p:nvPr/>
        </p:nvSpPr>
        <p:spPr>
          <a:xfrm>
            <a:off x="260612" y="5517232"/>
            <a:ext cx="8593498"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El resultado de ambas operaciones es “La edad de Pepe es 47”</a:t>
            </a:r>
          </a:p>
          <a:p>
            <a:endParaRPr lang="es-ES" sz="1600" dirty="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64" y="2822539"/>
            <a:ext cx="8615709" cy="87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13" y="4129162"/>
            <a:ext cx="8581760" cy="74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7 Conector recto"/>
          <p:cNvCxnSpPr/>
          <p:nvPr/>
        </p:nvCxnSpPr>
        <p:spPr>
          <a:xfrm>
            <a:off x="2483768" y="3673624"/>
            <a:ext cx="158417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2195736" y="4878923"/>
            <a:ext cx="22322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9641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4308872"/>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600"/>
              </a:spcAft>
              <a:buFont typeface="Arial" panose="020B0604020202020204" pitchFamily="34" charset="0"/>
              <a:buChar char="•"/>
            </a:pPr>
            <a:r>
              <a:rPr lang="es-ES" sz="2000" dirty="0">
                <a:solidFill>
                  <a:schemeClr val="tx1">
                    <a:lumMod val="65000"/>
                    <a:lumOff val="35000"/>
                  </a:schemeClr>
                </a:solidFill>
              </a:rPr>
              <a:t>Una </a:t>
            </a:r>
            <a:r>
              <a:rPr lang="es-ES" sz="2000" b="1" i="1" dirty="0">
                <a:solidFill>
                  <a:schemeClr val="tx1">
                    <a:lumMod val="65000"/>
                    <a:lumOff val="35000"/>
                  </a:schemeClr>
                </a:solidFill>
              </a:rPr>
              <a:t>expresión regular </a:t>
            </a:r>
            <a:r>
              <a:rPr lang="es-ES" sz="2000" dirty="0">
                <a:solidFill>
                  <a:schemeClr val="tx1">
                    <a:lumMod val="65000"/>
                    <a:lumOff val="35000"/>
                  </a:schemeClr>
                </a:solidFill>
              </a:rPr>
              <a:t>define un patrón de búsqueda para cadenas de </a:t>
            </a:r>
            <a:r>
              <a:rPr lang="es-ES" sz="2000" dirty="0" smtClean="0">
                <a:solidFill>
                  <a:schemeClr val="tx1">
                    <a:lumMod val="65000"/>
                    <a:lumOff val="35000"/>
                  </a:schemeClr>
                </a:solidFill>
              </a:rPr>
              <a:t>caracteres.</a:t>
            </a:r>
          </a:p>
          <a:p>
            <a:pPr marL="342900" indent="-342900">
              <a:spcAft>
                <a:spcPts val="600"/>
              </a:spcAft>
              <a:buFont typeface="Arial" panose="020B0604020202020204" pitchFamily="34" charset="0"/>
              <a:buChar char="•"/>
            </a:pPr>
            <a:r>
              <a:rPr lang="es-ES" sz="2000" dirty="0" smtClean="0">
                <a:solidFill>
                  <a:schemeClr val="tx1">
                    <a:lumMod val="65000"/>
                    <a:lumOff val="35000"/>
                  </a:schemeClr>
                </a:solidFill>
              </a:rPr>
              <a:t>La </a:t>
            </a:r>
            <a:r>
              <a:rPr lang="es-ES" sz="2000" dirty="0">
                <a:solidFill>
                  <a:schemeClr val="tx1">
                    <a:lumMod val="65000"/>
                    <a:lumOff val="35000"/>
                  </a:schemeClr>
                </a:solidFill>
              </a:rPr>
              <a:t>podemos utilizar para comprobar si una </a:t>
            </a:r>
            <a:r>
              <a:rPr lang="es-ES" sz="2000" b="1" i="1" dirty="0">
                <a:solidFill>
                  <a:schemeClr val="tx1">
                    <a:lumMod val="65000"/>
                    <a:lumOff val="35000"/>
                  </a:schemeClr>
                </a:solidFill>
              </a:rPr>
              <a:t>cadena contiene o coincide con el patrón</a:t>
            </a:r>
            <a:r>
              <a:rPr lang="es-ES" sz="2000" dirty="0">
                <a:solidFill>
                  <a:schemeClr val="tx1">
                    <a:lumMod val="65000"/>
                    <a:lumOff val="35000"/>
                  </a:schemeClr>
                </a:solidFill>
              </a:rPr>
              <a:t>. El contenido de la cadena de caracteres puede coincidir con el patrón 0, 1 o más </a:t>
            </a:r>
            <a:r>
              <a:rPr lang="es-ES" sz="2000" dirty="0" smtClean="0">
                <a:solidFill>
                  <a:schemeClr val="tx1">
                    <a:lumMod val="65000"/>
                    <a:lumOff val="35000"/>
                  </a:schemeClr>
                </a:solidFill>
              </a:rPr>
              <a:t>veces. </a:t>
            </a:r>
          </a:p>
          <a:p>
            <a:pPr marL="342900" indent="-342900">
              <a:spcAft>
                <a:spcPts val="600"/>
              </a:spcAft>
              <a:buFont typeface="Arial" panose="020B0604020202020204" pitchFamily="34" charset="0"/>
              <a:buChar char="•"/>
            </a:pPr>
            <a:r>
              <a:rPr lang="es-ES" sz="2000" dirty="0" smtClean="0">
                <a:solidFill>
                  <a:schemeClr val="tx1">
                    <a:lumMod val="65000"/>
                    <a:lumOff val="35000"/>
                  </a:schemeClr>
                </a:solidFill>
              </a:rPr>
              <a:t>El </a:t>
            </a:r>
            <a:r>
              <a:rPr lang="es-ES" sz="2000" dirty="0">
                <a:solidFill>
                  <a:schemeClr val="tx1">
                    <a:lumMod val="65000"/>
                    <a:lumOff val="35000"/>
                  </a:schemeClr>
                </a:solidFill>
              </a:rPr>
              <a:t>patrón se busca en el String </a:t>
            </a:r>
            <a:r>
              <a:rPr lang="es-ES" sz="2000" b="1" i="1" dirty="0">
                <a:solidFill>
                  <a:schemeClr val="tx1">
                    <a:lumMod val="65000"/>
                    <a:lumOff val="35000"/>
                  </a:schemeClr>
                </a:solidFill>
              </a:rPr>
              <a:t>de izquierda a derecha</a:t>
            </a:r>
            <a:r>
              <a:rPr lang="es-ES" sz="2000" dirty="0">
                <a:solidFill>
                  <a:schemeClr val="tx1">
                    <a:lumMod val="65000"/>
                    <a:lumOff val="35000"/>
                  </a:schemeClr>
                </a:solidFill>
              </a:rPr>
              <a:t>. Cuando se determina que un carácter cumple con el patrón este carácter ya no vuelve a intervenir en la </a:t>
            </a:r>
            <a:r>
              <a:rPr lang="es-ES" sz="2000" dirty="0" smtClean="0">
                <a:solidFill>
                  <a:schemeClr val="tx1">
                    <a:lumMod val="65000"/>
                    <a:lumOff val="35000"/>
                  </a:schemeClr>
                </a:solidFill>
              </a:rPr>
              <a:t>comprobación.</a:t>
            </a:r>
          </a:p>
          <a:p>
            <a:pPr marL="342900" indent="-342900">
              <a:spcAft>
                <a:spcPts val="600"/>
              </a:spcAft>
              <a:buFont typeface="Arial" panose="020B0604020202020204" pitchFamily="34" charset="0"/>
              <a:buChar char="•"/>
            </a:pPr>
            <a:endParaRPr lang="es-ES" sz="2000" dirty="0" smtClean="0">
              <a:solidFill>
                <a:schemeClr val="tx1">
                  <a:lumMod val="65000"/>
                  <a:lumOff val="35000"/>
                </a:schemeClr>
              </a:solidFill>
            </a:endParaRPr>
          </a:p>
          <a:p>
            <a:r>
              <a:rPr lang="es-ES" sz="2000" b="1" u="sng" dirty="0">
                <a:solidFill>
                  <a:schemeClr val="tx1">
                    <a:lumMod val="65000"/>
                    <a:lumOff val="35000"/>
                  </a:schemeClr>
                </a:solidFill>
              </a:rPr>
              <a:t>Ejemplo</a:t>
            </a:r>
            <a:r>
              <a:rPr lang="es-ES" sz="2000" dirty="0">
                <a:solidFill>
                  <a:schemeClr val="tx1">
                    <a:lumMod val="65000"/>
                    <a:lumOff val="35000"/>
                  </a:schemeClr>
                </a:solidFill>
              </a:rPr>
              <a:t>:</a:t>
            </a:r>
          </a:p>
          <a:p>
            <a:r>
              <a:rPr lang="es-ES" sz="2000" dirty="0">
                <a:solidFill>
                  <a:schemeClr val="tx1">
                    <a:lumMod val="65000"/>
                    <a:lumOff val="35000"/>
                  </a:schemeClr>
                </a:solidFill>
              </a:rPr>
              <a:t>La expresión </a:t>
            </a:r>
            <a:r>
              <a:rPr lang="es-ES" sz="2000" dirty="0" smtClean="0">
                <a:solidFill>
                  <a:schemeClr val="tx1">
                    <a:lumMod val="65000"/>
                    <a:lumOff val="35000"/>
                  </a:schemeClr>
                </a:solidFill>
              </a:rPr>
              <a:t>regular "</a:t>
            </a:r>
            <a:r>
              <a:rPr lang="es-ES" sz="2000" b="1" dirty="0">
                <a:solidFill>
                  <a:srgbClr val="0070C0"/>
                </a:solidFill>
              </a:rPr>
              <a:t>010</a:t>
            </a:r>
            <a:r>
              <a:rPr lang="es-ES" sz="2000" dirty="0">
                <a:solidFill>
                  <a:schemeClr val="tx1">
                    <a:lumMod val="65000"/>
                    <a:lumOff val="35000"/>
                  </a:schemeClr>
                </a:solidFill>
              </a:rPr>
              <a:t>" la encontraremos dentro del String "</a:t>
            </a:r>
            <a:r>
              <a:rPr lang="es-ES" sz="2000" b="1" dirty="0">
                <a:solidFill>
                  <a:schemeClr val="tx1">
                    <a:lumMod val="65000"/>
                    <a:lumOff val="35000"/>
                  </a:schemeClr>
                </a:solidFill>
              </a:rPr>
              <a:t>010101010</a:t>
            </a:r>
            <a:r>
              <a:rPr lang="es-ES" sz="2000" dirty="0">
                <a:solidFill>
                  <a:schemeClr val="tx1">
                    <a:lumMod val="65000"/>
                    <a:lumOff val="35000"/>
                  </a:schemeClr>
                </a:solidFill>
              </a:rPr>
              <a:t>" solo dos veces: "</a:t>
            </a:r>
            <a:r>
              <a:rPr lang="es-ES" sz="2000" b="1" dirty="0" smtClean="0">
                <a:solidFill>
                  <a:srgbClr val="0070C0"/>
                </a:solidFill>
              </a:rPr>
              <a:t>010</a:t>
            </a:r>
            <a:r>
              <a:rPr lang="es-ES" sz="2000" dirty="0" smtClean="0">
                <a:solidFill>
                  <a:schemeClr val="tx1">
                    <a:lumMod val="65000"/>
                    <a:lumOff val="35000"/>
                  </a:schemeClr>
                </a:solidFill>
              </a:rPr>
              <a:t>1</a:t>
            </a:r>
            <a:r>
              <a:rPr lang="es-ES" sz="2000" b="1" dirty="0" smtClean="0">
                <a:solidFill>
                  <a:srgbClr val="0070C0"/>
                </a:solidFill>
              </a:rPr>
              <a:t>010</a:t>
            </a:r>
            <a:r>
              <a:rPr lang="es-ES" sz="2000" dirty="0" smtClean="0">
                <a:solidFill>
                  <a:schemeClr val="tx1">
                    <a:lumMod val="65000"/>
                    <a:lumOff val="35000"/>
                  </a:schemeClr>
                </a:solidFill>
              </a:rPr>
              <a:t>10“.</a:t>
            </a:r>
            <a:endParaRPr lang="es-ES" sz="2000" dirty="0">
              <a:solidFill>
                <a:schemeClr val="tx1">
                  <a:lumMod val="65000"/>
                  <a:lumOff val="35000"/>
                </a:schemeClr>
              </a:solidFill>
            </a:endParaRPr>
          </a:p>
          <a:p>
            <a:pPr marL="342900" indent="-342900">
              <a:spcAft>
                <a:spcPts val="600"/>
              </a:spcAft>
              <a:buFont typeface="Arial" panose="020B0604020202020204" pitchFamily="34" charset="0"/>
              <a:buChar char="•"/>
            </a:pPr>
            <a:endParaRPr lang="es-ES"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2"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Expresiones Regulares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3149129"/>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84784"/>
            <a:ext cx="8898616" cy="5065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3"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Expresiones Regulares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885149621"/>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78" y="1152510"/>
            <a:ext cx="8996440" cy="3644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81876" y="4797152"/>
            <a:ext cx="8782611" cy="1831271"/>
          </a:xfrm>
          <a:prstGeom prst="rect">
            <a:avLst/>
          </a:prstGeom>
          <a:noFill/>
        </p:spPr>
        <p:txBody>
          <a:bodyPr wrap="square" rtlCol="0">
            <a:spAutoFit/>
          </a:bodyPr>
          <a:lstStyle/>
          <a:p>
            <a:pPr>
              <a:spcAft>
                <a:spcPts val="600"/>
              </a:spcAft>
            </a:pPr>
            <a:r>
              <a:rPr lang="es-ES" sz="2000" dirty="0" smtClean="0">
                <a:solidFill>
                  <a:schemeClr val="tx1">
                    <a:lumMod val="65000"/>
                    <a:lumOff val="35000"/>
                  </a:schemeClr>
                </a:solidFill>
                <a:latin typeface="Arial" pitchFamily="34" charset="0"/>
                <a:cs typeface="Arial" pitchFamily="34" charset="0"/>
              </a:rPr>
              <a:t>En </a:t>
            </a:r>
            <a:r>
              <a:rPr lang="es-ES" sz="2000" dirty="0">
                <a:solidFill>
                  <a:schemeClr val="tx1">
                    <a:lumMod val="65000"/>
                    <a:lumOff val="35000"/>
                  </a:schemeClr>
                </a:solidFill>
                <a:latin typeface="Arial" pitchFamily="34" charset="0"/>
                <a:cs typeface="Arial" pitchFamily="34" charset="0"/>
              </a:rPr>
              <a:t>Java debemos usar una doble barra invertida </a:t>
            </a:r>
            <a:r>
              <a:rPr lang="es-ES" sz="2000" b="1" dirty="0" smtClean="0">
                <a:solidFill>
                  <a:schemeClr val="tx1">
                    <a:lumMod val="65000"/>
                    <a:lumOff val="35000"/>
                  </a:schemeClr>
                </a:solidFill>
                <a:latin typeface="Arial" pitchFamily="34" charset="0"/>
                <a:cs typeface="Arial" pitchFamily="34" charset="0"/>
              </a:rPr>
              <a:t>\\.</a:t>
            </a:r>
            <a:r>
              <a:rPr lang="es-ES" sz="2000" b="1" dirty="0">
                <a:solidFill>
                  <a:schemeClr val="tx1">
                    <a:lumMod val="65000"/>
                    <a:lumOff val="35000"/>
                  </a:schemeClr>
                </a:solidFill>
                <a:latin typeface="Arial" pitchFamily="34" charset="0"/>
                <a:cs typeface="Arial" pitchFamily="34" charset="0"/>
              </a:rPr>
              <a:t> </a:t>
            </a:r>
            <a:r>
              <a:rPr lang="es-ES" sz="2000" b="1" dirty="0" smtClean="0">
                <a:solidFill>
                  <a:schemeClr val="tx1">
                    <a:lumMod val="65000"/>
                    <a:lumOff val="35000"/>
                  </a:schemeClr>
                </a:solidFill>
                <a:latin typeface="Arial" pitchFamily="34" charset="0"/>
                <a:cs typeface="Arial" pitchFamily="34" charset="0"/>
              </a:rPr>
              <a:t>Ejemplo</a:t>
            </a:r>
            <a:r>
              <a:rPr lang="es-ES" sz="2000" dirty="0" smtClean="0">
                <a:solidFill>
                  <a:schemeClr val="tx1">
                    <a:lumMod val="65000"/>
                    <a:lumOff val="35000"/>
                  </a:schemeClr>
                </a:solidFill>
                <a:latin typeface="Arial" pitchFamily="34" charset="0"/>
                <a:cs typeface="Arial" pitchFamily="34" charset="0"/>
              </a:rPr>
              <a:t>: </a:t>
            </a:r>
          </a:p>
          <a:p>
            <a:pPr>
              <a:spcAft>
                <a:spcPts val="600"/>
              </a:spcAft>
            </a:pPr>
            <a:r>
              <a:rPr lang="es-ES" sz="2000" dirty="0" smtClean="0">
                <a:solidFill>
                  <a:schemeClr val="tx1">
                    <a:lumMod val="65000"/>
                    <a:lumOff val="35000"/>
                  </a:schemeClr>
                </a:solidFill>
                <a:latin typeface="Arial" pitchFamily="34" charset="0"/>
                <a:cs typeface="Arial" pitchFamily="34" charset="0"/>
              </a:rPr>
              <a:t>- Para </a:t>
            </a:r>
            <a:r>
              <a:rPr lang="es-ES" sz="2000" dirty="0">
                <a:solidFill>
                  <a:schemeClr val="tx1">
                    <a:lumMod val="65000"/>
                    <a:lumOff val="35000"/>
                  </a:schemeClr>
                </a:solidFill>
                <a:latin typeface="Arial" pitchFamily="34" charset="0"/>
                <a:cs typeface="Arial" pitchFamily="34" charset="0"/>
              </a:rPr>
              <a:t>utilizar  </a:t>
            </a:r>
            <a:r>
              <a:rPr lang="es-ES" sz="2000" b="1" dirty="0">
                <a:solidFill>
                  <a:schemeClr val="tx1">
                    <a:lumMod val="65000"/>
                    <a:lumOff val="35000"/>
                  </a:schemeClr>
                </a:solidFill>
                <a:latin typeface="Arial" pitchFamily="34" charset="0"/>
                <a:cs typeface="Arial" pitchFamily="34" charset="0"/>
              </a:rPr>
              <a:t>\w</a:t>
            </a:r>
            <a:r>
              <a:rPr lang="es-ES" sz="2000" dirty="0">
                <a:solidFill>
                  <a:schemeClr val="tx1">
                    <a:lumMod val="65000"/>
                    <a:lumOff val="35000"/>
                  </a:schemeClr>
                </a:solidFill>
                <a:latin typeface="Arial" pitchFamily="34" charset="0"/>
                <a:cs typeface="Arial" pitchFamily="34" charset="0"/>
              </a:rPr>
              <a:t> tendremos que escribir </a:t>
            </a:r>
            <a:r>
              <a:rPr lang="es-ES" sz="2000" b="1" dirty="0">
                <a:solidFill>
                  <a:srgbClr val="0070C0"/>
                </a:solidFill>
                <a:latin typeface="Arial" pitchFamily="34" charset="0"/>
                <a:cs typeface="Arial" pitchFamily="34" charset="0"/>
              </a:rPr>
              <a:t>\\w</a:t>
            </a:r>
            <a:r>
              <a:rPr lang="es-ES" sz="2000" dirty="0">
                <a:solidFill>
                  <a:schemeClr val="tx1">
                    <a:lumMod val="65000"/>
                    <a:lumOff val="35000"/>
                  </a:schemeClr>
                </a:solidFill>
                <a:latin typeface="Arial" pitchFamily="34" charset="0"/>
                <a:cs typeface="Arial" pitchFamily="34" charset="0"/>
              </a:rPr>
              <a:t>. </a:t>
            </a:r>
            <a:endParaRPr lang="es-ES" sz="2000" dirty="0" smtClean="0">
              <a:solidFill>
                <a:schemeClr val="tx1">
                  <a:lumMod val="65000"/>
                  <a:lumOff val="35000"/>
                </a:schemeClr>
              </a:solidFill>
              <a:latin typeface="Arial" pitchFamily="34" charset="0"/>
              <a:cs typeface="Arial" pitchFamily="34" charset="0"/>
            </a:endParaRPr>
          </a:p>
          <a:p>
            <a:pPr>
              <a:spcAft>
                <a:spcPts val="600"/>
              </a:spcAft>
            </a:pPr>
            <a:r>
              <a:rPr lang="es-ES" sz="2000" dirty="0" smtClean="0">
                <a:solidFill>
                  <a:schemeClr val="tx1">
                    <a:lumMod val="65000"/>
                    <a:lumOff val="35000"/>
                  </a:schemeClr>
                </a:solidFill>
                <a:latin typeface="Arial" pitchFamily="34" charset="0"/>
                <a:cs typeface="Arial" pitchFamily="34" charset="0"/>
              </a:rPr>
              <a:t>- Si </a:t>
            </a:r>
            <a:r>
              <a:rPr lang="es-ES" sz="2000" dirty="0">
                <a:solidFill>
                  <a:schemeClr val="tx1">
                    <a:lumMod val="65000"/>
                    <a:lumOff val="35000"/>
                  </a:schemeClr>
                </a:solidFill>
                <a:latin typeface="Arial" pitchFamily="34" charset="0"/>
                <a:cs typeface="Arial" pitchFamily="34" charset="0"/>
              </a:rPr>
              <a:t>queremos indicar que la barra invertida en un carácter de la expresión regular tendremos que escribir  </a:t>
            </a:r>
            <a:r>
              <a:rPr lang="es-ES" sz="2000" b="1" dirty="0">
                <a:solidFill>
                  <a:srgbClr val="0070C0"/>
                </a:solidFill>
                <a:latin typeface="Arial" pitchFamily="34" charset="0"/>
                <a:cs typeface="Arial" pitchFamily="34" charset="0"/>
              </a:rPr>
              <a:t>\\\\.</a:t>
            </a:r>
          </a:p>
          <a:p>
            <a:endParaRPr lang="es-ES" dirty="0"/>
          </a:p>
        </p:txBody>
      </p:sp>
      <p:sp>
        <p:nvSpPr>
          <p:cNvPr id="13"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Expresiones Regulares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71798260"/>
      </p:ext>
    </p:extLst>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95477"/>
            <a:ext cx="8774976" cy="373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3"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Expresiones Regulares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62257664"/>
      </p:ext>
    </p:extLst>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4324261"/>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600"/>
              </a:spcAft>
            </a:pPr>
            <a:r>
              <a:rPr lang="es-ES" sz="2000" noProof="1" smtClean="0">
                <a:solidFill>
                  <a:schemeClr val="tx1">
                    <a:lumMod val="65000"/>
                    <a:lumOff val="35000"/>
                  </a:schemeClr>
                </a:solidFill>
              </a:rPr>
              <a:t>Para usar expresiones regulares en Java se usan las clases </a:t>
            </a:r>
            <a:r>
              <a:rPr lang="es-ES" sz="2000" b="1" i="1" noProof="1" smtClean="0">
                <a:solidFill>
                  <a:schemeClr val="tx1">
                    <a:lumMod val="65000"/>
                    <a:lumOff val="35000"/>
                  </a:schemeClr>
                </a:solidFill>
              </a:rPr>
              <a:t>Pattern</a:t>
            </a:r>
            <a:r>
              <a:rPr lang="es-ES" sz="2000" noProof="1" smtClean="0">
                <a:solidFill>
                  <a:schemeClr val="tx1">
                    <a:lumMod val="65000"/>
                    <a:lumOff val="35000"/>
                  </a:schemeClr>
                </a:solidFill>
              </a:rPr>
              <a:t> y </a:t>
            </a:r>
            <a:r>
              <a:rPr lang="es-ES" sz="2000" b="1" i="1" noProof="1" smtClean="0">
                <a:solidFill>
                  <a:schemeClr val="tx1">
                    <a:lumMod val="65000"/>
                    <a:lumOff val="35000"/>
                  </a:schemeClr>
                </a:solidFill>
              </a:rPr>
              <a:t>Matcher</a:t>
            </a:r>
            <a:r>
              <a:rPr lang="es-ES" sz="2000" noProof="1" smtClean="0">
                <a:solidFill>
                  <a:schemeClr val="tx1">
                    <a:lumMod val="65000"/>
                    <a:lumOff val="35000"/>
                  </a:schemeClr>
                </a:solidFill>
              </a:rPr>
              <a:t> del paquete </a:t>
            </a:r>
            <a:r>
              <a:rPr lang="es-ES" sz="2000" b="1" noProof="1" smtClean="0">
                <a:solidFill>
                  <a:schemeClr val="tx1">
                    <a:lumMod val="65000"/>
                    <a:lumOff val="35000"/>
                  </a:schemeClr>
                </a:solidFill>
              </a:rPr>
              <a:t>java.util.regex</a:t>
            </a:r>
            <a:r>
              <a:rPr lang="es-ES" sz="2000" noProof="1" smtClean="0">
                <a:solidFill>
                  <a:schemeClr val="tx1">
                    <a:lumMod val="65000"/>
                    <a:lumOff val="35000"/>
                  </a:schemeClr>
                </a:solidFill>
              </a:rPr>
              <a:t>.</a:t>
            </a:r>
          </a:p>
          <a:p>
            <a:pPr>
              <a:spcAft>
                <a:spcPts val="600"/>
              </a:spcAft>
            </a:pPr>
            <a:endParaRPr lang="es-ES" sz="2000" noProof="1" smtClean="0">
              <a:solidFill>
                <a:schemeClr val="tx1">
                  <a:lumMod val="65000"/>
                  <a:lumOff val="35000"/>
                </a:schemeClr>
              </a:solidFill>
            </a:endParaRPr>
          </a:p>
          <a:p>
            <a:pPr>
              <a:spcAft>
                <a:spcPts val="600"/>
              </a:spcAft>
            </a:pPr>
            <a:r>
              <a:rPr lang="es-ES" sz="2000" b="1" u="sng" noProof="1" smtClean="0">
                <a:solidFill>
                  <a:schemeClr val="tx1">
                    <a:lumMod val="65000"/>
                    <a:lumOff val="35000"/>
                  </a:schemeClr>
                </a:solidFill>
              </a:rPr>
              <a:t>Pattern</a:t>
            </a:r>
            <a:r>
              <a:rPr lang="es-ES" sz="2000" noProof="1" smtClean="0">
                <a:solidFill>
                  <a:schemeClr val="tx1">
                    <a:lumMod val="65000"/>
                    <a:lumOff val="35000"/>
                  </a:schemeClr>
                </a:solidFill>
              </a:rPr>
              <a:t>: Un objeto de esta clase representa la expresión regular. Contiene el método </a:t>
            </a:r>
            <a:r>
              <a:rPr lang="es-ES" sz="2000" b="1" noProof="1" smtClean="0">
                <a:solidFill>
                  <a:srgbClr val="0070C0"/>
                </a:solidFill>
              </a:rPr>
              <a:t>compile</a:t>
            </a:r>
            <a:r>
              <a:rPr lang="es-ES" sz="2000" noProof="1" smtClean="0">
                <a:solidFill>
                  <a:schemeClr val="tx1">
                    <a:lumMod val="65000"/>
                    <a:lumOff val="35000"/>
                  </a:schemeClr>
                </a:solidFill>
              </a:rPr>
              <a:t>(String regex) que recibe como parámetro la expresión regular y devuelve una instancia de la clase </a:t>
            </a:r>
            <a:r>
              <a:rPr lang="es-ES" sz="2000" b="1" noProof="1" smtClean="0">
                <a:solidFill>
                  <a:schemeClr val="tx1">
                    <a:lumMod val="65000"/>
                    <a:lumOff val="35000"/>
                  </a:schemeClr>
                </a:solidFill>
              </a:rPr>
              <a:t>Pattern</a:t>
            </a:r>
            <a:r>
              <a:rPr lang="es-ES" sz="2000" noProof="1" smtClean="0">
                <a:solidFill>
                  <a:schemeClr val="tx1">
                    <a:lumMod val="65000"/>
                    <a:lumOff val="35000"/>
                  </a:schemeClr>
                </a:solidFill>
              </a:rPr>
              <a:t>.</a:t>
            </a:r>
          </a:p>
          <a:p>
            <a:pPr>
              <a:spcAft>
                <a:spcPts val="600"/>
              </a:spcAft>
            </a:pPr>
            <a:endParaRPr lang="es-ES" sz="2000" noProof="1" smtClean="0">
              <a:solidFill>
                <a:schemeClr val="tx1">
                  <a:lumMod val="65000"/>
                  <a:lumOff val="35000"/>
                </a:schemeClr>
              </a:solidFill>
            </a:endParaRPr>
          </a:p>
          <a:p>
            <a:pPr>
              <a:spcAft>
                <a:spcPts val="600"/>
              </a:spcAft>
            </a:pPr>
            <a:r>
              <a:rPr lang="es-ES" sz="2000" b="1" u="sng" noProof="1" smtClean="0">
                <a:solidFill>
                  <a:schemeClr val="tx1">
                    <a:lumMod val="65000"/>
                    <a:lumOff val="35000"/>
                  </a:schemeClr>
                </a:solidFill>
              </a:rPr>
              <a:t>Matcher</a:t>
            </a:r>
            <a:r>
              <a:rPr lang="es-ES" sz="2000" noProof="1" smtClean="0">
                <a:solidFill>
                  <a:schemeClr val="tx1">
                    <a:lumMod val="65000"/>
                    <a:lumOff val="35000"/>
                  </a:schemeClr>
                </a:solidFill>
              </a:rPr>
              <a:t>: Esta clase compara el String y la expresión regular y contiene los siguientes métodos útiles para determinar coincidencias:</a:t>
            </a:r>
          </a:p>
          <a:p>
            <a:pPr>
              <a:spcAft>
                <a:spcPts val="600"/>
              </a:spcAft>
            </a:pPr>
            <a:endParaRPr lang="es-ES" sz="2000" noProof="1" smtClean="0">
              <a:solidFill>
                <a:schemeClr val="tx1">
                  <a:lumMod val="65000"/>
                  <a:lumOff val="35000"/>
                </a:schemeClr>
              </a:solidFill>
            </a:endParaRPr>
          </a:p>
          <a:p>
            <a:pPr>
              <a:spcAft>
                <a:spcPts val="600"/>
              </a:spcAft>
            </a:pPr>
            <a:r>
              <a:rPr lang="es-ES" sz="2000" b="1" noProof="1" smtClean="0">
                <a:solidFill>
                  <a:schemeClr val="tx1">
                    <a:lumMod val="75000"/>
                    <a:lumOff val="25000"/>
                  </a:schemeClr>
                </a:solidFill>
              </a:rPr>
              <a:t>boolean</a:t>
            </a:r>
            <a:r>
              <a:rPr lang="es-ES" sz="2000" noProof="1" smtClean="0">
                <a:solidFill>
                  <a:schemeClr val="tx1">
                    <a:lumMod val="65000"/>
                    <a:lumOff val="35000"/>
                  </a:schemeClr>
                </a:solidFill>
              </a:rPr>
              <a:t>: </a:t>
            </a:r>
            <a:r>
              <a:rPr lang="es-ES" sz="2000" b="1" noProof="1" smtClean="0">
                <a:solidFill>
                  <a:srgbClr val="0070C0"/>
                </a:solidFill>
              </a:rPr>
              <a:t>matches</a:t>
            </a:r>
            <a:r>
              <a:rPr lang="es-ES" sz="2000" noProof="1" smtClean="0">
                <a:solidFill>
                  <a:schemeClr val="tx1">
                    <a:lumMod val="65000"/>
                    <a:lumOff val="35000"/>
                  </a:schemeClr>
                </a:solidFill>
              </a:rPr>
              <a:t>(CharSequence stringToValidate).</a:t>
            </a:r>
          </a:p>
          <a:p>
            <a:pPr>
              <a:spcAft>
                <a:spcPts val="600"/>
              </a:spcAft>
            </a:pPr>
            <a:r>
              <a:rPr lang="es-ES" sz="2000" b="1" noProof="1" smtClean="0">
                <a:solidFill>
                  <a:schemeClr val="tx1">
                    <a:lumMod val="75000"/>
                    <a:lumOff val="25000"/>
                  </a:schemeClr>
                </a:solidFill>
              </a:rPr>
              <a:t>boolean: </a:t>
            </a:r>
            <a:r>
              <a:rPr lang="es-ES" sz="2000" b="1" noProof="1" smtClean="0">
                <a:solidFill>
                  <a:srgbClr val="0070C0"/>
                </a:solidFill>
              </a:rPr>
              <a:t>find</a:t>
            </a:r>
            <a:r>
              <a:rPr lang="es-ES" sz="2000" noProof="1" smtClean="0">
                <a:solidFill>
                  <a:schemeClr val="tx1">
                    <a:lumMod val="65000"/>
                    <a:lumOff val="35000"/>
                  </a:schemeClr>
                </a:solidFill>
              </a:rPr>
              <a:t>() indica si el String contienen el patrón.</a:t>
            </a:r>
            <a:endParaRPr lang="es-ES" noProof="1">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1"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2"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Expresiones Regulares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48746586"/>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3. Abrir el archivo descargado y hacer clic en </a:t>
            </a:r>
            <a:r>
              <a:rPr lang="es-ES" sz="2000" b="1" dirty="0" err="1">
                <a:solidFill>
                  <a:schemeClr val="tx1">
                    <a:lumMod val="65000"/>
                    <a:lumOff val="35000"/>
                  </a:schemeClr>
                </a:solidFill>
                <a:latin typeface="Arial" pitchFamily="34" charset="0"/>
                <a:cs typeface="Arial" pitchFamily="34" charset="0"/>
              </a:rPr>
              <a:t>Next</a:t>
            </a:r>
            <a:endParaRPr lang="es-ES" sz="2000" dirty="0">
              <a:solidFill>
                <a:schemeClr val="tx1">
                  <a:lumMod val="65000"/>
                  <a:lumOff val="35000"/>
                </a:schemeClr>
              </a:solidFill>
              <a:latin typeface="Arial" pitchFamily="34" charset="0"/>
              <a:cs typeface="Arial" pitchFamily="34" charset="0"/>
            </a:endParaRPr>
          </a:p>
        </p:txBody>
      </p:sp>
      <p:pic>
        <p:nvPicPr>
          <p:cNvPr id="8" name="Imagen 7"/>
          <p:cNvPicPr>
            <a:picLocks noChangeAspect="1"/>
          </p:cNvPicPr>
          <p:nvPr/>
        </p:nvPicPr>
        <p:blipFill>
          <a:blip r:embed="rId3"/>
          <a:stretch>
            <a:fillRect/>
          </a:stretch>
        </p:blipFill>
        <p:spPr>
          <a:xfrm>
            <a:off x="1547664" y="1947285"/>
            <a:ext cx="6079919" cy="4727472"/>
          </a:xfrm>
          <a:prstGeom prst="rect">
            <a:avLst/>
          </a:prstGeom>
        </p:spPr>
      </p:pic>
      <p:sp>
        <p:nvSpPr>
          <p:cNvPr id="11"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Tree>
    <p:extLst>
      <p:ext uri="{BB962C8B-B14F-4D97-AF65-F5344CB8AC3E}">
        <p14:creationId xmlns:p14="http://schemas.microsoft.com/office/powerpoint/2010/main" val="4147680786"/>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70788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600"/>
              </a:spcAft>
            </a:pPr>
            <a:r>
              <a:rPr lang="es-ES" sz="2000" b="1" noProof="1" smtClean="0">
                <a:solidFill>
                  <a:schemeClr val="tx1">
                    <a:lumMod val="65000"/>
                    <a:lumOff val="35000"/>
                  </a:schemeClr>
                </a:solidFill>
              </a:rPr>
              <a:t>Ejemplo 1</a:t>
            </a:r>
            <a:r>
              <a:rPr lang="es-ES" sz="2000" noProof="1" smtClean="0">
                <a:solidFill>
                  <a:schemeClr val="tx1">
                    <a:lumMod val="65000"/>
                    <a:lumOff val="35000"/>
                  </a:schemeClr>
                </a:solidFill>
              </a:rPr>
              <a:t>: Para </a:t>
            </a:r>
            <a:r>
              <a:rPr lang="es-ES" sz="2000" dirty="0">
                <a:solidFill>
                  <a:schemeClr val="tx1">
                    <a:lumMod val="65000"/>
                    <a:lumOff val="35000"/>
                  </a:schemeClr>
                </a:solidFill>
              </a:rPr>
              <a:t>Comprobar si </a:t>
            </a:r>
            <a:r>
              <a:rPr lang="es-ES" sz="2000" dirty="0" smtClean="0">
                <a:solidFill>
                  <a:schemeClr val="tx1">
                    <a:lumMod val="65000"/>
                    <a:lumOff val="35000"/>
                  </a:schemeClr>
                </a:solidFill>
              </a:rPr>
              <a:t>un String</a:t>
            </a:r>
            <a:r>
              <a:rPr lang="es-ES" sz="2000" dirty="0">
                <a:solidFill>
                  <a:schemeClr val="tx1">
                    <a:lumMod val="65000"/>
                    <a:lumOff val="35000"/>
                  </a:schemeClr>
                </a:solidFill>
              </a:rPr>
              <a:t> </a:t>
            </a:r>
            <a:r>
              <a:rPr lang="es-ES" sz="2000" dirty="0" smtClean="0">
                <a:solidFill>
                  <a:schemeClr val="tx1">
                    <a:lumMod val="65000"/>
                    <a:lumOff val="35000"/>
                  </a:schemeClr>
                </a:solidFill>
              </a:rPr>
              <a:t>está </a:t>
            </a:r>
            <a:r>
              <a:rPr lang="es-ES" sz="2000" dirty="0">
                <a:solidFill>
                  <a:schemeClr val="tx1">
                    <a:lumMod val="65000"/>
                    <a:lumOff val="35000"/>
                  </a:schemeClr>
                </a:solidFill>
              </a:rPr>
              <a:t>formado por un mínimo de 5 letras mayúsculas o minúsculas y un máximo de </a:t>
            </a:r>
            <a:r>
              <a:rPr lang="es-ES" sz="2000" dirty="0" smtClean="0">
                <a:solidFill>
                  <a:schemeClr val="tx1">
                    <a:lumMod val="65000"/>
                    <a:lumOff val="35000"/>
                  </a:schemeClr>
                </a:solidFill>
              </a:rPr>
              <a:t>10:</a:t>
            </a:r>
            <a:endParaRPr lang="es-ES" sz="2000" noProof="1">
              <a:solidFill>
                <a:schemeClr val="tx1">
                  <a:lumMod val="65000"/>
                  <a:lumOff val="35000"/>
                </a:schemeClr>
              </a:solidFill>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044" y="2120662"/>
            <a:ext cx="667996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460374" y="4941167"/>
            <a:ext cx="8576121" cy="1169551"/>
          </a:xfrm>
          <a:prstGeom prst="rect">
            <a:avLst/>
          </a:prstGeom>
          <a:noFill/>
        </p:spPr>
        <p:txBody>
          <a:bodyPr wrap="square" rtlCol="0">
            <a:spAutoFit/>
          </a:bodyPr>
          <a:lstStyle/>
          <a:p>
            <a:pPr>
              <a:spcAft>
                <a:spcPts val="600"/>
              </a:spcAft>
            </a:pPr>
            <a:r>
              <a:rPr lang="it-IT" sz="2000" b="1" noProof="1" smtClean="0">
                <a:solidFill>
                  <a:schemeClr val="tx1">
                    <a:lumMod val="65000"/>
                    <a:lumOff val="35000"/>
                  </a:schemeClr>
                </a:solidFill>
                <a:latin typeface="Arial" pitchFamily="34" charset="0"/>
                <a:cs typeface="Arial" pitchFamily="34" charset="0"/>
              </a:rPr>
              <a:t>Ejemplo 2</a:t>
            </a:r>
            <a:r>
              <a:rPr lang="it-IT" sz="2000" noProof="1" smtClean="0">
                <a:solidFill>
                  <a:schemeClr val="tx1">
                    <a:lumMod val="65000"/>
                    <a:lumOff val="35000"/>
                  </a:schemeClr>
                </a:solidFill>
                <a:latin typeface="Arial" pitchFamily="34" charset="0"/>
                <a:cs typeface="Arial" pitchFamily="34" charset="0"/>
              </a:rPr>
              <a:t>: Comprobar si el String contiene cadena “abc” -&gt; "</a:t>
            </a:r>
            <a:r>
              <a:rPr lang="it-IT" sz="2000" b="1" noProof="1" smtClean="0">
                <a:solidFill>
                  <a:srgbClr val="0070C0"/>
                </a:solidFill>
                <a:latin typeface="Arial" pitchFamily="34" charset="0"/>
                <a:cs typeface="Arial" pitchFamily="34" charset="0"/>
              </a:rPr>
              <a:t>.*</a:t>
            </a:r>
            <a:r>
              <a:rPr lang="it-IT" sz="2000" noProof="1" smtClean="0">
                <a:solidFill>
                  <a:srgbClr val="00B050"/>
                </a:solidFill>
                <a:latin typeface="Arial" pitchFamily="34" charset="0"/>
                <a:cs typeface="Arial" pitchFamily="34" charset="0"/>
              </a:rPr>
              <a:t>abc</a:t>
            </a:r>
            <a:r>
              <a:rPr lang="it-IT" sz="2000" b="1" noProof="1" smtClean="0">
                <a:solidFill>
                  <a:srgbClr val="0070C0"/>
                </a:solidFill>
                <a:latin typeface="Arial" pitchFamily="34" charset="0"/>
                <a:cs typeface="Arial" pitchFamily="34" charset="0"/>
              </a:rPr>
              <a:t>.*</a:t>
            </a:r>
            <a:r>
              <a:rPr lang="it-IT" sz="2000" noProof="1" smtClean="0">
                <a:solidFill>
                  <a:schemeClr val="tx1">
                    <a:lumMod val="65000"/>
                    <a:lumOff val="35000"/>
                  </a:schemeClr>
                </a:solidFill>
                <a:latin typeface="Arial" pitchFamily="34" charset="0"/>
                <a:cs typeface="Arial" pitchFamily="34" charset="0"/>
              </a:rPr>
              <a:t>".</a:t>
            </a:r>
          </a:p>
          <a:p>
            <a:pPr>
              <a:spcAft>
                <a:spcPts val="600"/>
              </a:spcAft>
            </a:pPr>
            <a:r>
              <a:rPr lang="it-IT" sz="2000" b="1" noProof="1" smtClean="0">
                <a:solidFill>
                  <a:schemeClr val="tx1">
                    <a:lumMod val="65000"/>
                    <a:lumOff val="35000"/>
                  </a:schemeClr>
                </a:solidFill>
                <a:latin typeface="Arial" pitchFamily="34" charset="0"/>
                <a:cs typeface="Arial" pitchFamily="34" charset="0"/>
              </a:rPr>
              <a:t>Ejemplo 3</a:t>
            </a:r>
            <a:r>
              <a:rPr lang="it-IT" sz="2000" noProof="1" smtClean="0">
                <a:solidFill>
                  <a:schemeClr val="tx1">
                    <a:lumMod val="65000"/>
                    <a:lumOff val="35000"/>
                  </a:schemeClr>
                </a:solidFill>
                <a:latin typeface="Arial" pitchFamily="34" charset="0"/>
                <a:cs typeface="Arial" pitchFamily="34" charset="0"/>
              </a:rPr>
              <a:t>: Comprobar si el String empieza por cadena “abc” -&gt; "</a:t>
            </a:r>
            <a:r>
              <a:rPr lang="es-ES" sz="2000" b="1" noProof="1" smtClean="0">
                <a:solidFill>
                  <a:srgbClr val="0070C0"/>
                </a:solidFill>
                <a:latin typeface="Arial" pitchFamily="34" charset="0"/>
                <a:cs typeface="Arial" pitchFamily="34" charset="0"/>
              </a:rPr>
              <a:t>^</a:t>
            </a:r>
            <a:r>
              <a:rPr lang="it-IT" sz="2000" noProof="1" smtClean="0">
                <a:solidFill>
                  <a:srgbClr val="00B050"/>
                </a:solidFill>
                <a:latin typeface="Arial" pitchFamily="34" charset="0"/>
                <a:cs typeface="Arial" pitchFamily="34" charset="0"/>
              </a:rPr>
              <a:t>abc</a:t>
            </a:r>
            <a:r>
              <a:rPr lang="it-IT" sz="2000" b="1" noProof="1" smtClean="0">
                <a:solidFill>
                  <a:srgbClr val="0070C0"/>
                </a:solidFill>
                <a:latin typeface="Arial" pitchFamily="34" charset="0"/>
                <a:cs typeface="Arial" pitchFamily="34" charset="0"/>
              </a:rPr>
              <a:t>.*</a:t>
            </a:r>
            <a:r>
              <a:rPr lang="it-IT" sz="2000" noProof="1" smtClean="0">
                <a:solidFill>
                  <a:schemeClr val="tx1">
                    <a:lumMod val="65000"/>
                    <a:lumOff val="35000"/>
                  </a:schemeClr>
                </a:solidFill>
                <a:latin typeface="Arial" pitchFamily="34" charset="0"/>
                <a:cs typeface="Arial" pitchFamily="34" charset="0"/>
              </a:rPr>
              <a:t>".</a:t>
            </a:r>
          </a:p>
          <a:p>
            <a:endParaRPr lang="es-ES" sz="2000" dirty="0">
              <a:solidFill>
                <a:schemeClr val="tx1">
                  <a:lumMod val="65000"/>
                  <a:lumOff val="35000"/>
                </a:schemeClr>
              </a:solidFill>
              <a:latin typeface="Arial" pitchFamily="34" charset="0"/>
              <a:cs typeface="Arial" pitchFamily="34" charset="0"/>
            </a:endParaRP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5"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Expresiones Regulares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394185256"/>
      </p:ext>
    </p:extLst>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5"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Funciones mas usadas</a:t>
            </a:r>
            <a:endParaRPr lang="es-ES" dirty="0">
              <a:solidFill>
                <a:schemeClr val="bg1"/>
              </a:solidFill>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83" y="1303526"/>
            <a:ext cx="4471665" cy="5437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944775"/>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5262979"/>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600"/>
              </a:spcAft>
              <a:buFont typeface="+mj-lt"/>
              <a:buAutoNum type="arabicPeriod"/>
            </a:pPr>
            <a:r>
              <a:rPr lang="es-ES" sz="1600" noProof="1" smtClean="0">
                <a:solidFill>
                  <a:schemeClr val="tx1">
                    <a:lumMod val="65000"/>
                    <a:lumOff val="35000"/>
                  </a:schemeClr>
                </a:solidFill>
              </a:rPr>
              <a:t>Definir </a:t>
            </a:r>
            <a:r>
              <a:rPr lang="es-ES" sz="1600" noProof="1">
                <a:solidFill>
                  <a:schemeClr val="tx1">
                    <a:lumMod val="65000"/>
                    <a:lumOff val="35000"/>
                  </a:schemeClr>
                </a:solidFill>
              </a:rPr>
              <a:t>dos variables de tipo String usando en una la doble comilla y en la otra la creacion a travez de new. Luego comparar las dos variables e imprimir en pantalla si son iguales o no</a:t>
            </a:r>
            <a:r>
              <a:rPr lang="es-ES" sz="1600" noProof="1" smtClean="0">
                <a:solidFill>
                  <a:schemeClr val="tx1">
                    <a:lumMod val="65000"/>
                    <a:lumOff val="35000"/>
                  </a:schemeClr>
                </a:solidFill>
              </a:rPr>
              <a:t>.</a:t>
            </a:r>
            <a:endParaRPr lang="es-ES" sz="1600" noProof="1">
              <a:solidFill>
                <a:schemeClr val="tx1">
                  <a:lumMod val="65000"/>
                  <a:lumOff val="35000"/>
                </a:schemeClr>
              </a:solidFill>
            </a:endParaRPr>
          </a:p>
          <a:p>
            <a:pPr marL="342900" indent="-342900">
              <a:spcAft>
                <a:spcPts val="600"/>
              </a:spcAft>
              <a:buFont typeface="+mj-lt"/>
              <a:buAutoNum type="arabicPeriod"/>
            </a:pPr>
            <a:r>
              <a:rPr lang="es-ES" sz="1600" noProof="1" smtClean="0">
                <a:solidFill>
                  <a:schemeClr val="tx1">
                    <a:lumMod val="65000"/>
                    <a:lumOff val="35000"/>
                  </a:schemeClr>
                </a:solidFill>
              </a:rPr>
              <a:t>Concatenar </a:t>
            </a:r>
            <a:r>
              <a:rPr lang="es-ES" sz="1600" noProof="1">
                <a:solidFill>
                  <a:schemeClr val="tx1">
                    <a:lumMod val="65000"/>
                    <a:lumOff val="35000"/>
                  </a:schemeClr>
                </a:solidFill>
              </a:rPr>
              <a:t>3 o mas cadenas de texto en una misma linea e imprimir el resultado por pantalla</a:t>
            </a:r>
            <a:r>
              <a:rPr lang="es-ES" sz="1600" noProof="1" smtClean="0">
                <a:solidFill>
                  <a:schemeClr val="tx1">
                    <a:lumMod val="65000"/>
                    <a:lumOff val="35000"/>
                  </a:schemeClr>
                </a:solidFill>
              </a:rPr>
              <a:t>.</a:t>
            </a:r>
            <a:endParaRPr lang="es-ES" sz="1600" noProof="1">
              <a:solidFill>
                <a:schemeClr val="tx1">
                  <a:lumMod val="65000"/>
                  <a:lumOff val="35000"/>
                </a:schemeClr>
              </a:solidFill>
            </a:endParaRPr>
          </a:p>
          <a:p>
            <a:pPr marL="342900" indent="-342900">
              <a:spcAft>
                <a:spcPts val="600"/>
              </a:spcAft>
              <a:buFont typeface="+mj-lt"/>
              <a:buAutoNum type="arabicPeriod"/>
            </a:pPr>
            <a:r>
              <a:rPr lang="es-ES" sz="1600" noProof="1" smtClean="0">
                <a:solidFill>
                  <a:schemeClr val="tx1">
                    <a:lumMod val="65000"/>
                    <a:lumOff val="35000"/>
                  </a:schemeClr>
                </a:solidFill>
              </a:rPr>
              <a:t>Convertir </a:t>
            </a:r>
            <a:r>
              <a:rPr lang="es-ES" sz="1600" noProof="1">
                <a:solidFill>
                  <a:schemeClr val="tx1">
                    <a:lumMod val="65000"/>
                    <a:lumOff val="35000"/>
                  </a:schemeClr>
                </a:solidFill>
              </a:rPr>
              <a:t>la siguiente cadena "Esto es una prueba" a mayusculas, determinar si empieza por la palabra "ESTO" e imprimir el resultado por pantalla</a:t>
            </a:r>
            <a:r>
              <a:rPr lang="es-ES" sz="1600" noProof="1" smtClean="0">
                <a:solidFill>
                  <a:schemeClr val="tx1">
                    <a:lumMod val="65000"/>
                    <a:lumOff val="35000"/>
                  </a:schemeClr>
                </a:solidFill>
              </a:rPr>
              <a:t>.</a:t>
            </a:r>
            <a:endParaRPr lang="es-ES" sz="1600" noProof="1">
              <a:solidFill>
                <a:schemeClr val="tx1">
                  <a:lumMod val="65000"/>
                  <a:lumOff val="35000"/>
                </a:schemeClr>
              </a:solidFill>
            </a:endParaRPr>
          </a:p>
          <a:p>
            <a:pPr marL="342900" indent="-342900">
              <a:spcAft>
                <a:spcPts val="600"/>
              </a:spcAft>
              <a:buFont typeface="+mj-lt"/>
              <a:buAutoNum type="arabicPeriod"/>
            </a:pPr>
            <a:r>
              <a:rPr lang="es-ES" sz="1600" noProof="1" smtClean="0">
                <a:solidFill>
                  <a:schemeClr val="tx1">
                    <a:lumMod val="65000"/>
                    <a:lumOff val="35000"/>
                  </a:schemeClr>
                </a:solidFill>
              </a:rPr>
              <a:t>Separar </a:t>
            </a:r>
            <a:r>
              <a:rPr lang="es-ES" sz="1600" noProof="1">
                <a:solidFill>
                  <a:schemeClr val="tx1">
                    <a:lumMod val="65000"/>
                    <a:lumOff val="35000"/>
                  </a:schemeClr>
                </a:solidFill>
              </a:rPr>
              <a:t>la siguiente cadena "La clase String, tiene varios métodos, muy útiles, como saber su longitud, trocear la cadena, etc" en una lista que contiene todos los string que van separados por coma ',' e imprimir cada uno de ellos por pantalla</a:t>
            </a:r>
            <a:r>
              <a:rPr lang="es-ES" sz="1600" noProof="1" smtClean="0">
                <a:solidFill>
                  <a:schemeClr val="tx1">
                    <a:lumMod val="65000"/>
                    <a:lumOff val="35000"/>
                  </a:schemeClr>
                </a:solidFill>
              </a:rPr>
              <a:t>.</a:t>
            </a:r>
            <a:endParaRPr lang="es-ES" sz="1600" noProof="1">
              <a:solidFill>
                <a:schemeClr val="tx1">
                  <a:lumMod val="65000"/>
                  <a:lumOff val="35000"/>
                </a:schemeClr>
              </a:solidFill>
            </a:endParaRPr>
          </a:p>
          <a:p>
            <a:pPr marL="342900" indent="-342900">
              <a:spcAft>
                <a:spcPts val="600"/>
              </a:spcAft>
              <a:buFont typeface="+mj-lt"/>
              <a:buAutoNum type="arabicPeriod"/>
            </a:pPr>
            <a:r>
              <a:rPr lang="es-ES" sz="1600" noProof="1" smtClean="0">
                <a:solidFill>
                  <a:schemeClr val="tx1">
                    <a:lumMod val="65000"/>
                    <a:lumOff val="35000"/>
                  </a:schemeClr>
                </a:solidFill>
              </a:rPr>
              <a:t>Definir </a:t>
            </a:r>
            <a:r>
              <a:rPr lang="es-ES" sz="1600" noProof="1">
                <a:solidFill>
                  <a:schemeClr val="tx1">
                    <a:lumMod val="65000"/>
                    <a:lumOff val="35000"/>
                  </a:schemeClr>
                </a:solidFill>
              </a:rPr>
              <a:t>una lista de 3 cadenas diferentes una de 3, una de 10 y una de 25 caracteres y por cada una si tiene entre 5 y 15 caracteres imprimir por pantalla "La cadena es correcta" de lo contrario imprimir "La cantidad de caracteres de la cadena es incorrecto</a:t>
            </a:r>
            <a:r>
              <a:rPr lang="es-ES" sz="1600" noProof="1" smtClean="0">
                <a:solidFill>
                  <a:schemeClr val="tx1">
                    <a:lumMod val="65000"/>
                    <a:lumOff val="35000"/>
                  </a:schemeClr>
                </a:solidFill>
              </a:rPr>
              <a:t>".</a:t>
            </a:r>
            <a:endParaRPr lang="es-ES" sz="1600" noProof="1">
              <a:solidFill>
                <a:schemeClr val="tx1">
                  <a:lumMod val="65000"/>
                  <a:lumOff val="35000"/>
                </a:schemeClr>
              </a:solidFill>
            </a:endParaRPr>
          </a:p>
          <a:p>
            <a:pPr marL="342900" indent="-342900">
              <a:spcAft>
                <a:spcPts val="600"/>
              </a:spcAft>
              <a:buFont typeface="+mj-lt"/>
              <a:buAutoNum type="arabicPeriod"/>
            </a:pPr>
            <a:r>
              <a:rPr lang="es-ES" sz="1600" noProof="1" smtClean="0">
                <a:solidFill>
                  <a:schemeClr val="tx1">
                    <a:lumMod val="65000"/>
                    <a:lumOff val="35000"/>
                  </a:schemeClr>
                </a:solidFill>
              </a:rPr>
              <a:t>Determinar </a:t>
            </a:r>
            <a:r>
              <a:rPr lang="es-ES" sz="1600" noProof="1">
                <a:solidFill>
                  <a:schemeClr val="tx1">
                    <a:lumMod val="65000"/>
                    <a:lumOff val="35000"/>
                  </a:schemeClr>
                </a:solidFill>
              </a:rPr>
              <a:t>si las siguientes cadenas contiene caracteres numericos mayor del numero 20. Imprimir Si o No dependiendo del caso.</a:t>
            </a:r>
            <a:endParaRPr lang="es-ES" noProof="1">
              <a:solidFill>
                <a:schemeClr val="tx1">
                  <a:lumMod val="65000"/>
                  <a:lumOff val="35000"/>
                </a:schemeClr>
              </a:solidFill>
            </a:endParaRPr>
          </a:p>
          <a:p>
            <a:pPr marL="800100" lvl="1" indent="-342900">
              <a:spcAft>
                <a:spcPts val="600"/>
              </a:spcAft>
              <a:buFont typeface="Arial" panose="020B0604020202020204" pitchFamily="34" charset="0"/>
              <a:buChar char="•"/>
            </a:pPr>
            <a:r>
              <a:rPr lang="es-ES" sz="1400" noProof="1">
                <a:solidFill>
                  <a:schemeClr val="tx1">
                    <a:lumMod val="65000"/>
                    <a:lumOff val="35000"/>
                  </a:schemeClr>
                </a:solidFill>
                <a:latin typeface="Arial" panose="020B0604020202020204" pitchFamily="34" charset="0"/>
                <a:cs typeface="Arial" panose="020B0604020202020204" pitchFamily="34" charset="0"/>
              </a:rPr>
              <a:t>   "Mi hija menor tiene 10 años y su padre tiene 45."</a:t>
            </a:r>
          </a:p>
          <a:p>
            <a:pPr marL="800100" lvl="1" indent="-342900">
              <a:spcAft>
                <a:spcPts val="600"/>
              </a:spcAft>
              <a:buFont typeface="Arial" panose="020B0604020202020204" pitchFamily="34" charset="0"/>
              <a:buChar char="•"/>
            </a:pPr>
            <a:r>
              <a:rPr lang="es-ES" sz="1400" noProof="1">
                <a:solidFill>
                  <a:schemeClr val="tx1">
                    <a:lumMod val="65000"/>
                    <a:lumOff val="35000"/>
                  </a:schemeClr>
                </a:solidFill>
                <a:latin typeface="Arial" panose="020B0604020202020204" pitchFamily="34" charset="0"/>
                <a:cs typeface="Arial" panose="020B0604020202020204" pitchFamily="34" charset="0"/>
              </a:rPr>
              <a:t>   "En este texto no voy a poner ningun idgito"</a:t>
            </a:r>
          </a:p>
          <a:p>
            <a:pPr marL="800100" lvl="1" indent="-342900">
              <a:spcAft>
                <a:spcPts val="600"/>
              </a:spcAft>
              <a:buFont typeface="Arial" panose="020B0604020202020204" pitchFamily="34" charset="0"/>
              <a:buChar char="•"/>
            </a:pPr>
            <a:r>
              <a:rPr lang="es-ES" sz="1400" noProof="1">
                <a:solidFill>
                  <a:schemeClr val="tx1">
                    <a:lumMod val="65000"/>
                    <a:lumOff val="35000"/>
                  </a:schemeClr>
                </a:solidFill>
                <a:latin typeface="Arial" panose="020B0604020202020204" pitchFamily="34" charset="0"/>
                <a:cs typeface="Arial" panose="020B0604020202020204" pitchFamily="34" charset="0"/>
              </a:rPr>
              <a:t>   "En este texto no voy a usar el numero 10 que no es mayor del 15 y ninguno de ellos mayor del numero esperado</a:t>
            </a:r>
            <a:r>
              <a:rPr lang="es-ES" sz="1400" noProof="1" smtClean="0">
                <a:solidFill>
                  <a:schemeClr val="tx1">
                    <a:lumMod val="65000"/>
                    <a:lumOff val="35000"/>
                  </a:schemeClr>
                </a:solidFill>
              </a:rPr>
              <a:t>"</a:t>
            </a:r>
            <a:endParaRPr lang="es-ES" sz="1400" noProof="1">
              <a:solidFill>
                <a:schemeClr val="tx1">
                  <a:lumMod val="65000"/>
                  <a:lumOff val="35000"/>
                </a:schemeClr>
              </a:solidFill>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1"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Ejercicios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81588176"/>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478592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600"/>
              </a:spcAft>
              <a:buFont typeface="+mj-lt"/>
              <a:buAutoNum type="arabicPeriod" startAt="7"/>
            </a:pPr>
            <a:r>
              <a:rPr lang="es-ES" sz="1600" noProof="1" smtClean="0">
                <a:solidFill>
                  <a:schemeClr val="tx1">
                    <a:lumMod val="65000"/>
                    <a:lumOff val="35000"/>
                  </a:schemeClr>
                </a:solidFill>
              </a:rPr>
              <a:t>Escribir </a:t>
            </a:r>
            <a:r>
              <a:rPr lang="es-ES" sz="1600" noProof="1">
                <a:solidFill>
                  <a:schemeClr val="tx1">
                    <a:lumMod val="65000"/>
                    <a:lumOff val="35000"/>
                  </a:schemeClr>
                </a:solidFill>
              </a:rPr>
              <a:t>un método que compruebe si un String pasado como parámetro es un número decimal utilizando expresiones regulares. Ejemplos:</a:t>
            </a:r>
          </a:p>
          <a:p>
            <a:pPr>
              <a:spcAft>
                <a:spcPts val="600"/>
              </a:spcAft>
            </a:pPr>
            <a:r>
              <a:rPr lang="es-ES" sz="1600" noProof="1">
                <a:solidFill>
                  <a:schemeClr val="tx1">
                    <a:lumMod val="65000"/>
                    <a:lumOff val="35000"/>
                  </a:schemeClr>
                </a:solidFill>
              </a:rPr>
              <a:t>esDecimal(“a”) devuelve false</a:t>
            </a:r>
          </a:p>
          <a:p>
            <a:pPr>
              <a:spcAft>
                <a:spcPts val="600"/>
              </a:spcAft>
            </a:pPr>
            <a:r>
              <a:rPr lang="es-ES" sz="1600" noProof="1">
                <a:solidFill>
                  <a:schemeClr val="tx1">
                    <a:lumMod val="65000"/>
                    <a:lumOff val="35000"/>
                  </a:schemeClr>
                </a:solidFill>
              </a:rPr>
              <a:t>esDecimal(“1”) devuelve true</a:t>
            </a:r>
          </a:p>
          <a:p>
            <a:pPr>
              <a:spcAft>
                <a:spcPts val="600"/>
              </a:spcAft>
            </a:pPr>
            <a:r>
              <a:rPr lang="es-ES" sz="1600" noProof="1">
                <a:solidFill>
                  <a:schemeClr val="tx1">
                    <a:lumMod val="65000"/>
                    <a:lumOff val="35000"/>
                  </a:schemeClr>
                </a:solidFill>
              </a:rPr>
              <a:t>esDecimal(“1.0002”) devuelve true</a:t>
            </a:r>
          </a:p>
          <a:p>
            <a:pPr>
              <a:spcAft>
                <a:spcPts val="600"/>
              </a:spcAft>
            </a:pPr>
            <a:r>
              <a:rPr lang="es-ES" sz="1600" noProof="1">
                <a:solidFill>
                  <a:schemeClr val="tx1">
                    <a:lumMod val="65000"/>
                    <a:lumOff val="35000"/>
                  </a:schemeClr>
                </a:solidFill>
              </a:rPr>
              <a:t>esDecimal(“.12”) devuelve true</a:t>
            </a:r>
          </a:p>
          <a:p>
            <a:pPr>
              <a:spcAft>
                <a:spcPts val="600"/>
              </a:spcAft>
            </a:pPr>
            <a:r>
              <a:rPr lang="es-ES" sz="1600" noProof="1">
                <a:solidFill>
                  <a:schemeClr val="tx1">
                    <a:lumMod val="65000"/>
                    <a:lumOff val="35000"/>
                  </a:schemeClr>
                </a:solidFill>
              </a:rPr>
              <a:t>esDecimal(null) y esDecimal(“”) devuelve </a:t>
            </a:r>
            <a:r>
              <a:rPr lang="es-ES" sz="1600" noProof="1" smtClean="0">
                <a:solidFill>
                  <a:schemeClr val="tx1">
                    <a:lumMod val="65000"/>
                    <a:lumOff val="35000"/>
                  </a:schemeClr>
                </a:solidFill>
              </a:rPr>
              <a:t>false</a:t>
            </a:r>
          </a:p>
          <a:p>
            <a:pPr>
              <a:spcAft>
                <a:spcPts val="600"/>
              </a:spcAft>
            </a:pPr>
            <a:endParaRPr lang="es-ES" sz="1600" noProof="1">
              <a:solidFill>
                <a:schemeClr val="tx1">
                  <a:lumMod val="65000"/>
                  <a:lumOff val="35000"/>
                </a:schemeClr>
              </a:solidFill>
            </a:endParaRPr>
          </a:p>
          <a:p>
            <a:pPr marL="342900" indent="-342900">
              <a:spcAft>
                <a:spcPts val="600"/>
              </a:spcAft>
              <a:buFont typeface="+mj-lt"/>
              <a:buAutoNum type="arabicPeriod" startAt="8"/>
            </a:pPr>
            <a:r>
              <a:rPr lang="es-ES" sz="1600" noProof="1" smtClean="0">
                <a:solidFill>
                  <a:schemeClr val="tx1">
                    <a:lumMod val="65000"/>
                    <a:lumOff val="35000"/>
                  </a:schemeClr>
                </a:solidFill>
              </a:rPr>
              <a:t>Dentro </a:t>
            </a:r>
            <a:r>
              <a:rPr lang="es-ES" sz="1600" noProof="1">
                <a:solidFill>
                  <a:schemeClr val="tx1">
                    <a:lumMod val="65000"/>
                    <a:lumOff val="35000"/>
                  </a:schemeClr>
                </a:solidFill>
              </a:rPr>
              <a:t>de la siguiente cadena "Esto es un ejemplo usado para determinar un indice", imprime el indice donde aparece la subcadena "ejemplo</a:t>
            </a:r>
            <a:r>
              <a:rPr lang="es-ES" sz="1600" noProof="1" smtClean="0">
                <a:solidFill>
                  <a:schemeClr val="tx1">
                    <a:lumMod val="65000"/>
                    <a:lumOff val="35000"/>
                  </a:schemeClr>
                </a:solidFill>
              </a:rPr>
              <a:t>".</a:t>
            </a:r>
          </a:p>
          <a:p>
            <a:pPr marL="342900" indent="-342900">
              <a:spcAft>
                <a:spcPts val="600"/>
              </a:spcAft>
              <a:buFont typeface="+mj-lt"/>
              <a:buAutoNum type="arabicPeriod" startAt="8"/>
            </a:pPr>
            <a:r>
              <a:rPr lang="es-ES" sz="1600" noProof="1" smtClean="0">
                <a:solidFill>
                  <a:schemeClr val="tx1">
                    <a:lumMod val="65000"/>
                    <a:lumOff val="35000"/>
                  </a:schemeClr>
                </a:solidFill>
              </a:rPr>
              <a:t>Escribir </a:t>
            </a:r>
            <a:r>
              <a:rPr lang="es-ES" sz="1600" noProof="1">
                <a:solidFill>
                  <a:schemeClr val="tx1">
                    <a:lumMod val="65000"/>
                    <a:lumOff val="35000"/>
                  </a:schemeClr>
                </a:solidFill>
              </a:rPr>
              <a:t>un método que reciba un String con una fecha especificada con el formato dd/MM/yyyy (“04/11/2016” por ejemplo) que muestre por pantalla la fecha escrita de forma “legible”. Ejemplos:</a:t>
            </a:r>
          </a:p>
          <a:p>
            <a:pPr marL="742950" lvl="1" indent="-285750">
              <a:spcAft>
                <a:spcPts val="600"/>
              </a:spcAft>
              <a:buFont typeface="Arial" panose="020B0604020202020204" pitchFamily="34" charset="0"/>
              <a:buChar char="•"/>
            </a:pPr>
            <a:r>
              <a:rPr lang="es-ES" sz="1400" noProof="1">
                <a:solidFill>
                  <a:schemeClr val="tx1">
                    <a:lumMod val="65000"/>
                    <a:lumOff val="35000"/>
                  </a:schemeClr>
                </a:solidFill>
                <a:latin typeface="Arial" panose="020B0604020202020204" pitchFamily="34" charset="0"/>
                <a:cs typeface="Arial" panose="020B0604020202020204" pitchFamily="34" charset="0"/>
              </a:rPr>
              <a:t>muestraFecha(“01/02/2016”) mostraría “Es el 1 de Febrero de 2016”.</a:t>
            </a:r>
          </a:p>
          <a:p>
            <a:pPr marL="742950" lvl="1" indent="-285750">
              <a:spcAft>
                <a:spcPts val="600"/>
              </a:spcAft>
              <a:buFont typeface="Arial" panose="020B0604020202020204" pitchFamily="34" charset="0"/>
              <a:buChar char="•"/>
            </a:pPr>
            <a:r>
              <a:rPr lang="es-ES" sz="1400" noProof="1">
                <a:solidFill>
                  <a:schemeClr val="tx1">
                    <a:lumMod val="65000"/>
                    <a:lumOff val="35000"/>
                  </a:schemeClr>
                </a:solidFill>
                <a:latin typeface="Arial" panose="020B0604020202020204" pitchFamily="34" charset="0"/>
                <a:cs typeface="Arial" panose="020B0604020202020204" pitchFamily="34" charset="0"/>
              </a:rPr>
              <a:t>muestraFecha(“22/04/2017”) mostraría “Es el 22 de Abril de 2017”.</a:t>
            </a:r>
          </a:p>
          <a:p>
            <a:pPr marL="742950" lvl="1" indent="-285750">
              <a:spcAft>
                <a:spcPts val="600"/>
              </a:spcAft>
              <a:buFont typeface="Arial" panose="020B0604020202020204" pitchFamily="34" charset="0"/>
              <a:buChar char="•"/>
            </a:pPr>
            <a:r>
              <a:rPr lang="es-ES" sz="1400" noProof="1">
                <a:solidFill>
                  <a:schemeClr val="tx1">
                    <a:lumMod val="65000"/>
                    <a:lumOff val="35000"/>
                  </a:schemeClr>
                </a:solidFill>
                <a:latin typeface="Arial" panose="020B0604020202020204" pitchFamily="34" charset="0"/>
                <a:cs typeface="Arial" panose="020B0604020202020204" pitchFamily="34" charset="0"/>
              </a:rPr>
              <a:t>muestraFecha(“01-02-2016”) mostraría “La fecha ’01-02-2016’ no tiene el formato correcto</a:t>
            </a:r>
            <a:r>
              <a:rPr lang="es-ES" sz="1400" noProof="1" smtClean="0">
                <a:solidFill>
                  <a:schemeClr val="tx1">
                    <a:lumMod val="65000"/>
                    <a:lumOff val="35000"/>
                  </a:schemeClr>
                </a:solidFill>
                <a:latin typeface="Arial" panose="020B0604020202020204" pitchFamily="34" charset="0"/>
                <a:cs typeface="Arial" panose="020B0604020202020204" pitchFamily="34" charset="0"/>
              </a:rPr>
              <a:t>”.</a:t>
            </a:r>
            <a:endParaRPr lang="es-ES" sz="1400" noProof="1">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1"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Ejercicios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0846837"/>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496944" cy="253915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600"/>
              </a:spcAft>
            </a:pPr>
            <a:r>
              <a:rPr lang="es-ES" sz="1600" noProof="1">
                <a:solidFill>
                  <a:schemeClr val="tx1">
                    <a:lumMod val="65000"/>
                    <a:lumOff val="35000"/>
                  </a:schemeClr>
                </a:solidFill>
              </a:rPr>
              <a:t>10. Escribir una función validaDatos que reciba por parámetros 3 Strings conteniendo fecha de nacimiento, NIF y correo electrónico de una persona y devuelve true si todos son correctos o false si al menos uno no sigue las siguientes condiciones:</a:t>
            </a:r>
          </a:p>
          <a:p>
            <a:pPr>
              <a:spcAft>
                <a:spcPts val="600"/>
              </a:spcAft>
            </a:pPr>
            <a:r>
              <a:rPr lang="es-ES" sz="1600" noProof="1">
                <a:solidFill>
                  <a:schemeClr val="tx1">
                    <a:lumMod val="65000"/>
                    <a:lumOff val="35000"/>
                  </a:schemeClr>
                </a:solidFill>
              </a:rPr>
              <a:t>- La fecha de nacimiento debe tener formato: dd/MM/yyyy (dd puede ser cualquier valor entre 01 y 31, MM debe ser un valor entre 01 y 12 y yyyy debe ser cualquier valor de 4 digitos mayor de 1950).</a:t>
            </a:r>
          </a:p>
          <a:p>
            <a:pPr>
              <a:spcAft>
                <a:spcPts val="600"/>
              </a:spcAft>
            </a:pPr>
            <a:r>
              <a:rPr lang="es-ES" sz="1600" noProof="1">
                <a:solidFill>
                  <a:schemeClr val="tx1">
                    <a:lumMod val="65000"/>
                    <a:lumOff val="35000"/>
                  </a:schemeClr>
                </a:solidFill>
              </a:rPr>
              <a:t>- El NIF está formado por 8 cifras, un guión y una letra.</a:t>
            </a:r>
          </a:p>
          <a:p>
            <a:pPr>
              <a:spcAft>
                <a:spcPts val="600"/>
              </a:spcAft>
            </a:pPr>
            <a:r>
              <a:rPr lang="es-ES" sz="1600" noProof="1">
                <a:solidFill>
                  <a:schemeClr val="tx1">
                    <a:lumMod val="65000"/>
                    <a:lumOff val="35000"/>
                  </a:schemeClr>
                </a:solidFill>
              </a:rPr>
              <a:t>- El Correo esta formado por un conjunto de letras y/o números y/o ‘.’(al menos un carácter), luego el signo @ y luego otro string con las mismas caracteristicas de la primera parte.</a:t>
            </a: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chemeClr val="bg1"/>
                </a:solidFill>
                <a:latin typeface="Arial" pitchFamily="34" charset="0"/>
                <a:cs typeface="Arial" pitchFamily="34" charset="0"/>
              </a:rPr>
              <a:t>4. Strings</a:t>
            </a:r>
            <a:endParaRPr lang="es-ES" sz="2200" b="1" dirty="0">
              <a:solidFill>
                <a:schemeClr val="bg1"/>
              </a:solidFill>
              <a:latin typeface="Arial" pitchFamily="34" charset="0"/>
              <a:cs typeface="Arial" pitchFamily="34" charset="0"/>
            </a:endParaRPr>
          </a:p>
        </p:txBody>
      </p:sp>
      <p:sp>
        <p:nvSpPr>
          <p:cNvPr id="11"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Ejercicios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61175714"/>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65</a:t>
            </a:fld>
            <a:endParaRPr lang="es-ES" dirty="0"/>
          </a:p>
        </p:txBody>
      </p:sp>
      <p:sp>
        <p:nvSpPr>
          <p:cNvPr id="5" name="2 Marcador de contenido"/>
          <p:cNvSpPr txBox="1">
            <a:spLocks/>
          </p:cNvSpPr>
          <p:nvPr/>
        </p:nvSpPr>
        <p:spPr>
          <a:xfrm>
            <a:off x="2987823" y="3933056"/>
            <a:ext cx="5616624" cy="2088232"/>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5.1 Definición de Clases</a:t>
            </a:r>
            <a:endParaRPr lang="en-US" sz="1600" dirty="0" smtClean="0">
              <a:solidFill>
                <a:schemeClr val="bg1">
                  <a:lumMod val="50000"/>
                </a:schemeClr>
              </a:solidFill>
            </a:endParaRPr>
          </a:p>
          <a:p>
            <a:pPr marL="0" indent="0">
              <a:buNone/>
            </a:pPr>
            <a:r>
              <a:rPr lang="en-US" sz="1600" dirty="0">
                <a:solidFill>
                  <a:schemeClr val="bg1">
                    <a:lumMod val="50000"/>
                  </a:schemeClr>
                </a:solidFill>
              </a:rPr>
              <a:t>5.2 </a:t>
            </a:r>
            <a:r>
              <a:rPr lang="es-ES" sz="1600" dirty="0" smtClean="0">
                <a:solidFill>
                  <a:schemeClr val="bg1">
                    <a:lumMod val="50000"/>
                  </a:schemeClr>
                </a:solidFill>
              </a:rPr>
              <a:t>Atributos y Constantes</a:t>
            </a:r>
          </a:p>
          <a:p>
            <a:pPr marL="0" indent="0">
              <a:buNone/>
            </a:pPr>
            <a:r>
              <a:rPr lang="es-ES" sz="1600" dirty="0" smtClean="0">
                <a:solidFill>
                  <a:schemeClr val="bg1">
                    <a:lumMod val="50000"/>
                  </a:schemeClr>
                </a:solidFill>
              </a:rPr>
              <a:t>5.3 Constructor</a:t>
            </a:r>
          </a:p>
          <a:p>
            <a:pPr marL="0" indent="0">
              <a:buNone/>
            </a:pPr>
            <a:r>
              <a:rPr lang="es-ES" sz="1600" dirty="0" smtClean="0">
                <a:solidFill>
                  <a:schemeClr val="bg1">
                    <a:lumMod val="50000"/>
                  </a:schemeClr>
                </a:solidFill>
              </a:rPr>
              <a:t>5.4 Métodos</a:t>
            </a:r>
          </a:p>
          <a:p>
            <a:pPr marL="0" indent="0">
              <a:buNone/>
            </a:pPr>
            <a:r>
              <a:rPr lang="es-ES" sz="1600" dirty="0" smtClean="0">
                <a:solidFill>
                  <a:schemeClr val="bg1">
                    <a:lumMod val="50000"/>
                  </a:schemeClr>
                </a:solidFill>
              </a:rPr>
              <a:t>5.5 Instanciación y Casteo</a:t>
            </a:r>
          </a:p>
          <a:p>
            <a:pPr marL="0" indent="0">
              <a:buNone/>
            </a:pPr>
            <a:r>
              <a:rPr lang="es-ES" sz="1600" dirty="0" smtClean="0">
                <a:solidFill>
                  <a:schemeClr val="bg1">
                    <a:lumMod val="50000"/>
                  </a:schemeClr>
                </a:solidFill>
              </a:rPr>
              <a:t>5.6 Ejercicios</a:t>
            </a:r>
            <a:endParaRPr lang="es-ES" sz="1600" dirty="0">
              <a:solidFill>
                <a:schemeClr val="bg1">
                  <a:lumMod val="50000"/>
                </a:schemeClr>
              </a:solidFill>
            </a:endParaRPr>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5</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smtClean="0">
                <a:solidFill>
                  <a:srgbClr val="9AAE04"/>
                </a:solidFill>
                <a:latin typeface="Arial" pitchFamily="34" charset="0"/>
                <a:ea typeface="+mj-ea"/>
                <a:cs typeface="Arial" pitchFamily="34" charset="0"/>
              </a:rPr>
              <a:t>Clases y Atributos</a:t>
            </a:r>
            <a:endParaRPr lang="es-ES" dirty="0"/>
          </a:p>
        </p:txBody>
      </p:sp>
    </p:spTree>
    <p:extLst>
      <p:ext uri="{BB962C8B-B14F-4D97-AF65-F5344CB8AC3E}">
        <p14:creationId xmlns:p14="http://schemas.microsoft.com/office/powerpoint/2010/main" val="2597409873"/>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5. Clases y Atributos</a:t>
            </a:r>
            <a:endParaRPr lang="es-ES" sz="2200" b="1"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Definición de Clases</a:t>
            </a:r>
            <a:endParaRPr lang="es-ES" dirty="0">
              <a:solidFill>
                <a:schemeClr val="bg1"/>
              </a:solidFill>
              <a:latin typeface="Arial" pitchFamily="34" charset="0"/>
              <a:cs typeface="Arial" pitchFamily="34" charset="0"/>
            </a:endParaRPr>
          </a:p>
        </p:txBody>
      </p:sp>
      <p:sp>
        <p:nvSpPr>
          <p:cNvPr id="10" name="Marcador de contenido 2"/>
          <p:cNvSpPr txBox="1">
            <a:spLocks/>
          </p:cNvSpPr>
          <p:nvPr/>
        </p:nvSpPr>
        <p:spPr>
          <a:xfrm>
            <a:off x="307975" y="1628799"/>
            <a:ext cx="8593498" cy="104133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Una clase es la construcción básica en la que se sostiene cualquier lenguaje de programación orientado a objetos.</a:t>
            </a:r>
          </a:p>
          <a:p>
            <a:r>
              <a:rPr lang="es-ES" sz="2000" dirty="0">
                <a:solidFill>
                  <a:schemeClr val="tx1">
                    <a:lumMod val="65000"/>
                    <a:lumOff val="35000"/>
                  </a:schemeClr>
                </a:solidFill>
                <a:latin typeface="Arial" pitchFamily="34" charset="0"/>
                <a:cs typeface="Arial" pitchFamily="34" charset="0"/>
              </a:rPr>
              <a:t>Una clase en Java se crea como el siguiente ejemplo:</a:t>
            </a:r>
          </a:p>
        </p:txBody>
      </p:sp>
      <p:pic>
        <p:nvPicPr>
          <p:cNvPr id="6" name="Imagen 5"/>
          <p:cNvPicPr>
            <a:picLocks noChangeAspect="1"/>
          </p:cNvPicPr>
          <p:nvPr/>
        </p:nvPicPr>
        <p:blipFill>
          <a:blip r:embed="rId3"/>
          <a:stretch>
            <a:fillRect/>
          </a:stretch>
        </p:blipFill>
        <p:spPr>
          <a:xfrm>
            <a:off x="588137" y="2896591"/>
            <a:ext cx="7944303" cy="3628753"/>
          </a:xfrm>
          <a:prstGeom prst="rect">
            <a:avLst/>
          </a:prstGeom>
        </p:spPr>
      </p:pic>
    </p:spTree>
    <p:extLst>
      <p:ext uri="{BB962C8B-B14F-4D97-AF65-F5344CB8AC3E}">
        <p14:creationId xmlns:p14="http://schemas.microsoft.com/office/powerpoint/2010/main" val="3859453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2"/>
          <p:cNvSpPr txBox="1">
            <a:spLocks/>
          </p:cNvSpPr>
          <p:nvPr/>
        </p:nvSpPr>
        <p:spPr>
          <a:xfrm>
            <a:off x="440092" y="2852936"/>
            <a:ext cx="8380380" cy="12961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En segundo lugar se deberá de definir el nombre, visibilidad, herencias e implementaciones. En el ejemplo anterior hemos definido una clase pública llamada </a:t>
            </a:r>
            <a:r>
              <a:rPr lang="es-ES" sz="2000" b="1" dirty="0">
                <a:solidFill>
                  <a:schemeClr val="tx1">
                    <a:lumMod val="65000"/>
                    <a:lumOff val="35000"/>
                  </a:schemeClr>
                </a:solidFill>
                <a:latin typeface="Arial" pitchFamily="34" charset="0"/>
                <a:cs typeface="Arial" pitchFamily="34" charset="0"/>
              </a:rPr>
              <a:t>Bicicleta</a:t>
            </a:r>
            <a:r>
              <a:rPr lang="es-ES" sz="2000" dirty="0">
                <a:solidFill>
                  <a:schemeClr val="tx1">
                    <a:lumMod val="65000"/>
                    <a:lumOff val="35000"/>
                  </a:schemeClr>
                </a:solidFill>
                <a:latin typeface="Arial" pitchFamily="34" charset="0"/>
                <a:cs typeface="Arial" pitchFamily="34" charset="0"/>
              </a:rPr>
              <a:t> que no hereda de ninguna otra clase ni implementa ninguna interfaz.</a:t>
            </a:r>
          </a:p>
        </p:txBody>
      </p:sp>
      <p:pic>
        <p:nvPicPr>
          <p:cNvPr id="9" name="Imagen 8"/>
          <p:cNvPicPr>
            <a:picLocks noChangeAspect="1"/>
          </p:cNvPicPr>
          <p:nvPr/>
        </p:nvPicPr>
        <p:blipFill>
          <a:blip r:embed="rId3"/>
          <a:stretch>
            <a:fillRect/>
          </a:stretch>
        </p:blipFill>
        <p:spPr>
          <a:xfrm>
            <a:off x="1751601" y="2339327"/>
            <a:ext cx="5777643" cy="465030"/>
          </a:xfrm>
          <a:prstGeom prst="rect">
            <a:avLst/>
          </a:prstGeom>
        </p:spPr>
      </p:pic>
      <p:sp>
        <p:nvSpPr>
          <p:cNvPr id="15" name="Marcador de contenido 2"/>
          <p:cNvSpPr txBox="1">
            <a:spLocks/>
          </p:cNvSpPr>
          <p:nvPr/>
        </p:nvSpPr>
        <p:spPr>
          <a:xfrm>
            <a:off x="460375" y="1781199"/>
            <a:ext cx="8593498" cy="39445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En primer lugar se define el paquete en el que se encuentra la clase</a:t>
            </a:r>
          </a:p>
        </p:txBody>
      </p:sp>
      <p:pic>
        <p:nvPicPr>
          <p:cNvPr id="12" name="Imagen 11"/>
          <p:cNvPicPr>
            <a:picLocks noChangeAspect="1"/>
          </p:cNvPicPr>
          <p:nvPr/>
        </p:nvPicPr>
        <p:blipFill>
          <a:blip r:embed="rId4"/>
          <a:stretch>
            <a:fillRect/>
          </a:stretch>
        </p:blipFill>
        <p:spPr>
          <a:xfrm>
            <a:off x="2102879" y="4394314"/>
            <a:ext cx="4091507" cy="406610"/>
          </a:xfrm>
          <a:prstGeom prst="rect">
            <a:avLst/>
          </a:prstGeom>
        </p:spPr>
      </p:pic>
      <p:sp>
        <p:nvSpPr>
          <p:cNvPr id="17" name="Marcador de contenido 2"/>
          <p:cNvSpPr txBox="1">
            <a:spLocks/>
          </p:cNvSpPr>
          <p:nvPr/>
        </p:nvSpPr>
        <p:spPr>
          <a:xfrm>
            <a:off x="460375" y="5013176"/>
            <a:ext cx="8360097" cy="12961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Ya dentro de la definición de la clase, definimos constantes, atributos, constructores y otros métodos. Aunque el orden de los elementos anteriores no es necesario seguirlo, es aconsejable para seguir alguno de forma consistente.</a:t>
            </a:r>
          </a:p>
        </p:txBody>
      </p:sp>
      <p:sp>
        <p:nvSpPr>
          <p:cNvPr id="14"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5. Clases y Atributos</a:t>
            </a:r>
            <a:endParaRPr lang="es-ES" sz="2200" b="1" dirty="0">
              <a:solidFill>
                <a:schemeClr val="bg1"/>
              </a:solidFill>
              <a:latin typeface="Arial" pitchFamily="34" charset="0"/>
              <a:cs typeface="Arial" pitchFamily="34" charset="0"/>
            </a:endParaRPr>
          </a:p>
        </p:txBody>
      </p:sp>
      <p:sp>
        <p:nvSpPr>
          <p:cNvPr id="16"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Definición de Clases</a:t>
            </a:r>
            <a:endParaRPr lang="es-E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6710504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2. Atributos y Constantes</a:t>
            </a:r>
            <a:endParaRPr lang="es-ES" dirty="0">
              <a:solidFill>
                <a:schemeClr val="bg1"/>
              </a:solidFill>
              <a:latin typeface="Arial" pitchFamily="34" charset="0"/>
              <a:cs typeface="Arial" pitchFamily="34" charset="0"/>
            </a:endParaRPr>
          </a:p>
        </p:txBody>
      </p:sp>
      <p:sp>
        <p:nvSpPr>
          <p:cNvPr id="15" name="Marcador de contenido 2"/>
          <p:cNvSpPr txBox="1">
            <a:spLocks/>
          </p:cNvSpPr>
          <p:nvPr/>
        </p:nvSpPr>
        <p:spPr>
          <a:xfrm>
            <a:off x="460375" y="1484784"/>
            <a:ext cx="8593498" cy="205902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Los atributos y constantes se definen especificando la visibilidad, tipo, nombre e inicialización, si fuera necesario.</a:t>
            </a:r>
          </a:p>
          <a:p>
            <a:r>
              <a:rPr lang="es-ES" sz="2000" dirty="0">
                <a:solidFill>
                  <a:schemeClr val="tx1">
                    <a:lumMod val="65000"/>
                    <a:lumOff val="35000"/>
                  </a:schemeClr>
                </a:solidFill>
                <a:latin typeface="Arial" pitchFamily="34" charset="0"/>
                <a:cs typeface="Arial" pitchFamily="34" charset="0"/>
              </a:rPr>
              <a:t>En el ejemplo de la bicicleta hemos definido un atributo privado llamado </a:t>
            </a:r>
            <a:r>
              <a:rPr lang="es-ES" sz="2000" dirty="0" err="1">
                <a:solidFill>
                  <a:schemeClr val="tx1">
                    <a:lumMod val="65000"/>
                    <a:lumOff val="35000"/>
                  </a:schemeClr>
                </a:solidFill>
                <a:latin typeface="Arial" pitchFamily="34" charset="0"/>
                <a:cs typeface="Arial" pitchFamily="34" charset="0"/>
              </a:rPr>
              <a:t>kilometroRecorridos</a:t>
            </a:r>
            <a:r>
              <a:rPr lang="es-ES" sz="2000" dirty="0">
                <a:solidFill>
                  <a:schemeClr val="tx1">
                    <a:lumMod val="65000"/>
                    <a:lumOff val="35000"/>
                  </a:schemeClr>
                </a:solidFill>
                <a:latin typeface="Arial" pitchFamily="34" charset="0"/>
                <a:cs typeface="Arial" pitchFamily="34" charset="0"/>
              </a:rPr>
              <a:t> de tipo </a:t>
            </a:r>
            <a:r>
              <a:rPr lang="es-ES" sz="2000" dirty="0" err="1">
                <a:solidFill>
                  <a:schemeClr val="tx1">
                    <a:lumMod val="65000"/>
                    <a:lumOff val="35000"/>
                  </a:schemeClr>
                </a:solidFill>
                <a:latin typeface="Arial" pitchFamily="34" charset="0"/>
                <a:cs typeface="Arial" pitchFamily="34" charset="0"/>
              </a:rPr>
              <a:t>Integer</a:t>
            </a:r>
            <a:r>
              <a:rPr lang="es-ES" sz="2000" dirty="0">
                <a:solidFill>
                  <a:schemeClr val="tx1">
                    <a:lumMod val="65000"/>
                    <a:lumOff val="35000"/>
                  </a:schemeClr>
                </a:solidFill>
                <a:latin typeface="Arial" pitchFamily="34" charset="0"/>
                <a:cs typeface="Arial" pitchFamily="34" charset="0"/>
              </a:rPr>
              <a:t>, cuyo valor inicial es </a:t>
            </a:r>
            <a:r>
              <a:rPr lang="es-ES" sz="2000" dirty="0" err="1">
                <a:solidFill>
                  <a:schemeClr val="tx1">
                    <a:lumMod val="65000"/>
                    <a:lumOff val="35000"/>
                  </a:schemeClr>
                </a:solidFill>
                <a:latin typeface="Arial" pitchFamily="34" charset="0"/>
                <a:cs typeface="Arial" pitchFamily="34" charset="0"/>
              </a:rPr>
              <a:t>null</a:t>
            </a:r>
            <a:r>
              <a:rPr lang="es-ES" sz="2000" dirty="0">
                <a:solidFill>
                  <a:schemeClr val="tx1">
                    <a:lumMod val="65000"/>
                    <a:lumOff val="35000"/>
                  </a:schemeClr>
                </a:solidFill>
                <a:latin typeface="Arial" pitchFamily="34" charset="0"/>
                <a:cs typeface="Arial" pitchFamily="34" charset="0"/>
              </a:rPr>
              <a:t>.</a:t>
            </a:r>
          </a:p>
          <a:p>
            <a:r>
              <a:rPr lang="es-ES" sz="2000" dirty="0">
                <a:solidFill>
                  <a:schemeClr val="tx1">
                    <a:lumMod val="65000"/>
                    <a:lumOff val="35000"/>
                  </a:schemeClr>
                </a:solidFill>
                <a:latin typeface="Arial" pitchFamily="34" charset="0"/>
                <a:cs typeface="Arial" pitchFamily="34" charset="0"/>
              </a:rPr>
              <a:t>Además, para obtener el valor de este atributo hemos definido un método “</a:t>
            </a:r>
            <a:r>
              <a:rPr lang="es-ES" sz="2000" dirty="0" err="1">
                <a:solidFill>
                  <a:schemeClr val="tx1">
                    <a:lumMod val="65000"/>
                    <a:lumOff val="35000"/>
                  </a:schemeClr>
                </a:solidFill>
                <a:latin typeface="Arial" pitchFamily="34" charset="0"/>
                <a:cs typeface="Arial" pitchFamily="34" charset="0"/>
              </a:rPr>
              <a:t>getter</a:t>
            </a:r>
            <a:r>
              <a:rPr lang="es-ES" sz="2000" dirty="0">
                <a:solidFill>
                  <a:schemeClr val="tx1">
                    <a:lumMod val="65000"/>
                    <a:lumOff val="35000"/>
                  </a:schemeClr>
                </a:solidFill>
                <a:latin typeface="Arial" pitchFamily="34" charset="0"/>
                <a:cs typeface="Arial" pitchFamily="34" charset="0"/>
              </a:rPr>
              <a:t>” para el mismo.</a:t>
            </a:r>
          </a:p>
        </p:txBody>
      </p:sp>
      <p:pic>
        <p:nvPicPr>
          <p:cNvPr id="6" name="Imagen 5"/>
          <p:cNvPicPr>
            <a:picLocks noChangeAspect="1"/>
          </p:cNvPicPr>
          <p:nvPr/>
        </p:nvPicPr>
        <p:blipFill>
          <a:blip r:embed="rId3"/>
          <a:stretch>
            <a:fillRect/>
          </a:stretch>
        </p:blipFill>
        <p:spPr>
          <a:xfrm>
            <a:off x="1052016" y="4077072"/>
            <a:ext cx="7410215" cy="1926120"/>
          </a:xfrm>
          <a:prstGeom prst="rect">
            <a:avLst/>
          </a:prstGeom>
        </p:spPr>
      </p:pic>
    </p:spTree>
    <p:extLst>
      <p:ext uri="{BB962C8B-B14F-4D97-AF65-F5344CB8AC3E}">
        <p14:creationId xmlns:p14="http://schemas.microsoft.com/office/powerpoint/2010/main" val="4529746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3</a:t>
            </a:r>
            <a:r>
              <a:rPr lang="es-ES" dirty="0" smtClean="0">
                <a:solidFill>
                  <a:schemeClr val="bg1"/>
                </a:solidFill>
                <a:latin typeface="Arial" pitchFamily="34" charset="0"/>
                <a:cs typeface="Arial" pitchFamily="34" charset="0"/>
              </a:rPr>
              <a:t>. Constructor</a:t>
            </a:r>
            <a:endParaRPr lang="es-ES" dirty="0">
              <a:solidFill>
                <a:schemeClr val="bg1"/>
              </a:solidFill>
              <a:latin typeface="Arial" pitchFamily="34" charset="0"/>
              <a:cs typeface="Arial" pitchFamily="34" charset="0"/>
            </a:endParaRPr>
          </a:p>
        </p:txBody>
      </p:sp>
      <p:sp>
        <p:nvSpPr>
          <p:cNvPr id="15" name="Marcador de contenido 2"/>
          <p:cNvSpPr txBox="1">
            <a:spLocks/>
          </p:cNvSpPr>
          <p:nvPr/>
        </p:nvSpPr>
        <p:spPr>
          <a:xfrm>
            <a:off x="460375" y="1556792"/>
            <a:ext cx="8288089" cy="10979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Lo siguiente que vemos en el ejemplo es el constructor “por defecto” de la clase. Lo llamamos así porque es el constructor sin ningún parámetro.</a:t>
            </a:r>
          </a:p>
        </p:txBody>
      </p:sp>
      <p:pic>
        <p:nvPicPr>
          <p:cNvPr id="7" name="Imagen 6"/>
          <p:cNvPicPr>
            <a:picLocks noChangeAspect="1"/>
          </p:cNvPicPr>
          <p:nvPr/>
        </p:nvPicPr>
        <p:blipFill>
          <a:blip r:embed="rId3"/>
          <a:stretch>
            <a:fillRect/>
          </a:stretch>
        </p:blipFill>
        <p:spPr>
          <a:xfrm>
            <a:off x="2051720" y="2654787"/>
            <a:ext cx="5282351" cy="1187506"/>
          </a:xfrm>
          <a:prstGeom prst="rect">
            <a:avLst/>
          </a:prstGeom>
        </p:spPr>
      </p:pic>
      <p:sp>
        <p:nvSpPr>
          <p:cNvPr id="12" name="Marcador de contenido 2"/>
          <p:cNvSpPr txBox="1">
            <a:spLocks/>
          </p:cNvSpPr>
          <p:nvPr/>
        </p:nvSpPr>
        <p:spPr>
          <a:xfrm>
            <a:off x="460373" y="3933056"/>
            <a:ext cx="8288089" cy="21267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La finalidad de los constructores es inicializar la clase cuando se crea una nueva instancia de esta.</a:t>
            </a:r>
          </a:p>
          <a:p>
            <a:r>
              <a:rPr lang="es-ES" sz="2000" dirty="0">
                <a:solidFill>
                  <a:schemeClr val="tx1">
                    <a:lumMod val="65000"/>
                    <a:lumOff val="35000"/>
                  </a:schemeClr>
                </a:solidFill>
                <a:latin typeface="Arial" pitchFamily="34" charset="0"/>
                <a:cs typeface="Arial" pitchFamily="34" charset="0"/>
              </a:rPr>
              <a:t>Si no se definiera ningún constructor, Java crearía el constructor por defecto de forma implícita. Este constructor no haría nada.</a:t>
            </a:r>
          </a:p>
          <a:p>
            <a:r>
              <a:rPr lang="es-ES" sz="2000" dirty="0">
                <a:solidFill>
                  <a:schemeClr val="tx1">
                    <a:lumMod val="65000"/>
                    <a:lumOff val="35000"/>
                  </a:schemeClr>
                </a:solidFill>
                <a:latin typeface="Arial" pitchFamily="34" charset="0"/>
                <a:cs typeface="Arial" pitchFamily="34" charset="0"/>
              </a:rPr>
              <a:t>La forma de llamar a un constructor para crear una nueva instancia de la clase sería la siguiente:</a:t>
            </a:r>
          </a:p>
        </p:txBody>
      </p:sp>
      <p:pic>
        <p:nvPicPr>
          <p:cNvPr id="8" name="Imagen 7"/>
          <p:cNvPicPr>
            <a:picLocks noChangeAspect="1"/>
          </p:cNvPicPr>
          <p:nvPr/>
        </p:nvPicPr>
        <p:blipFill>
          <a:blip r:embed="rId4"/>
          <a:stretch>
            <a:fillRect/>
          </a:stretch>
        </p:blipFill>
        <p:spPr>
          <a:xfrm>
            <a:off x="1460488" y="6168455"/>
            <a:ext cx="6287857" cy="434200"/>
          </a:xfrm>
          <a:prstGeom prst="rect">
            <a:avLst/>
          </a:prstGeom>
        </p:spPr>
      </p:pic>
      <p:sp>
        <p:nvSpPr>
          <p:cNvPr id="13"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38838528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4. Seleccionar una carpeta de destino y hacer clic en </a:t>
            </a:r>
            <a:r>
              <a:rPr lang="es-ES" sz="2000" b="1" dirty="0" err="1">
                <a:solidFill>
                  <a:schemeClr val="tx1">
                    <a:lumMod val="65000"/>
                    <a:lumOff val="35000"/>
                  </a:schemeClr>
                </a:solidFill>
                <a:latin typeface="Arial" pitchFamily="34" charset="0"/>
                <a:cs typeface="Arial" pitchFamily="34" charset="0"/>
              </a:rPr>
              <a:t>Next</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547664" y="1947285"/>
            <a:ext cx="6079919" cy="4727472"/>
          </a:xfrm>
          <a:prstGeom prst="rect">
            <a:avLst/>
          </a:prstGeom>
        </p:spPr>
      </p:pic>
    </p:spTree>
    <p:extLst>
      <p:ext uri="{BB962C8B-B14F-4D97-AF65-F5344CB8AC3E}">
        <p14:creationId xmlns:p14="http://schemas.microsoft.com/office/powerpoint/2010/main" val="1849239498"/>
      </p:ext>
    </p:extLst>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a:t>
            </a:r>
            <a:r>
              <a:rPr lang="en-US" dirty="0">
                <a:solidFill>
                  <a:schemeClr val="bg1"/>
                </a:solidFill>
                <a:latin typeface="Arial" pitchFamily="34" charset="0"/>
                <a:cs typeface="Arial" pitchFamily="34" charset="0"/>
              </a:rPr>
              <a:t>. Métodos</a:t>
            </a:r>
            <a:endParaRPr lang="es-ES" dirty="0">
              <a:solidFill>
                <a:schemeClr val="bg1"/>
              </a:solidFill>
              <a:latin typeface="Arial" pitchFamily="34" charset="0"/>
              <a:cs typeface="Arial" pitchFamily="34" charset="0"/>
            </a:endParaRPr>
          </a:p>
        </p:txBody>
      </p:sp>
      <p:sp>
        <p:nvSpPr>
          <p:cNvPr id="15" name="Marcador de contenido 2"/>
          <p:cNvSpPr txBox="1">
            <a:spLocks/>
          </p:cNvSpPr>
          <p:nvPr/>
        </p:nvSpPr>
        <p:spPr>
          <a:xfrm>
            <a:off x="460375" y="1556792"/>
            <a:ext cx="8288089" cy="46085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Tanto para la clase como para los métodos y atributos hemos definido la visibilidad. Pero ¿Qué significa?</a:t>
            </a:r>
          </a:p>
          <a:p>
            <a:pPr lvl="1"/>
            <a:r>
              <a:rPr lang="es-ES" sz="2000" b="1" dirty="0" err="1">
                <a:solidFill>
                  <a:schemeClr val="tx1">
                    <a:lumMod val="65000"/>
                    <a:lumOff val="35000"/>
                  </a:schemeClr>
                </a:solidFill>
                <a:latin typeface="Arial" pitchFamily="34" charset="0"/>
                <a:cs typeface="Arial" pitchFamily="34" charset="0"/>
              </a:rPr>
              <a:t>private</a:t>
            </a:r>
            <a:r>
              <a:rPr lang="es-ES" sz="2000" b="1" dirty="0">
                <a:solidFill>
                  <a:schemeClr val="tx1">
                    <a:lumMod val="65000"/>
                    <a:lumOff val="35000"/>
                  </a:schemeClr>
                </a:solidFill>
                <a:latin typeface="Arial" pitchFamily="34" charset="0"/>
                <a:cs typeface="Arial" pitchFamily="34" charset="0"/>
              </a:rPr>
              <a:t>: </a:t>
            </a:r>
            <a:r>
              <a:rPr lang="es-ES" sz="2000" dirty="0">
                <a:solidFill>
                  <a:schemeClr val="tx1">
                    <a:lumMod val="65000"/>
                    <a:lumOff val="35000"/>
                  </a:schemeClr>
                </a:solidFill>
                <a:latin typeface="Arial" pitchFamily="34" charset="0"/>
                <a:cs typeface="Arial" pitchFamily="34" charset="0"/>
              </a:rPr>
              <a:t>El método o atributo sólo es visible desde el interior de la clase. Así otras clases no podrán ni invocar ni acceder a estos elementos.</a:t>
            </a:r>
          </a:p>
          <a:p>
            <a:pPr lvl="1"/>
            <a:r>
              <a:rPr lang="es-ES" sz="2000" b="1" dirty="0" err="1">
                <a:solidFill>
                  <a:schemeClr val="tx1">
                    <a:lumMod val="65000"/>
                    <a:lumOff val="35000"/>
                  </a:schemeClr>
                </a:solidFill>
                <a:latin typeface="Arial" pitchFamily="34" charset="0"/>
                <a:cs typeface="Arial" pitchFamily="34" charset="0"/>
              </a:rPr>
              <a:t>protected</a:t>
            </a:r>
            <a:r>
              <a:rPr lang="es-ES" sz="2000" b="1" dirty="0">
                <a:solidFill>
                  <a:schemeClr val="tx1">
                    <a:lumMod val="65000"/>
                    <a:lumOff val="35000"/>
                  </a:schemeClr>
                </a:solidFill>
                <a:latin typeface="Arial" pitchFamily="34" charset="0"/>
                <a:cs typeface="Arial" pitchFamily="34" charset="0"/>
              </a:rPr>
              <a:t>: </a:t>
            </a:r>
            <a:r>
              <a:rPr lang="es-ES" sz="2000" dirty="0">
                <a:solidFill>
                  <a:schemeClr val="tx1">
                    <a:lumMod val="65000"/>
                    <a:lumOff val="35000"/>
                  </a:schemeClr>
                </a:solidFill>
                <a:latin typeface="Arial" pitchFamily="34" charset="0"/>
                <a:cs typeface="Arial" pitchFamily="34" charset="0"/>
              </a:rPr>
              <a:t>La clase, atributo o método podrá ser accedido por clases dentro del mismo paquete y clases que hereden de esta.</a:t>
            </a:r>
          </a:p>
          <a:p>
            <a:pPr lvl="1"/>
            <a:r>
              <a:rPr lang="es-ES" sz="2000" b="1" dirty="0" err="1">
                <a:solidFill>
                  <a:schemeClr val="tx1">
                    <a:lumMod val="65000"/>
                    <a:lumOff val="35000"/>
                  </a:schemeClr>
                </a:solidFill>
                <a:latin typeface="Arial" pitchFamily="34" charset="0"/>
                <a:cs typeface="Arial" pitchFamily="34" charset="0"/>
              </a:rPr>
              <a:t>public</a:t>
            </a:r>
            <a:r>
              <a:rPr lang="es-ES" sz="2000" b="1" dirty="0">
                <a:solidFill>
                  <a:schemeClr val="tx1">
                    <a:lumMod val="65000"/>
                    <a:lumOff val="35000"/>
                  </a:schemeClr>
                </a:solidFill>
                <a:latin typeface="Arial" pitchFamily="34" charset="0"/>
                <a:cs typeface="Arial" pitchFamily="34" charset="0"/>
              </a:rPr>
              <a:t>: </a:t>
            </a:r>
            <a:r>
              <a:rPr lang="es-ES" sz="2000" dirty="0">
                <a:solidFill>
                  <a:schemeClr val="tx1">
                    <a:lumMod val="65000"/>
                    <a:lumOff val="35000"/>
                  </a:schemeClr>
                </a:solidFill>
                <a:latin typeface="Arial" pitchFamily="34" charset="0"/>
                <a:cs typeface="Arial" pitchFamily="34" charset="0"/>
              </a:rPr>
              <a:t>La clase, atributo o método es accesible por cualquier clase.</a:t>
            </a:r>
          </a:p>
          <a:p>
            <a:pPr lvl="1"/>
            <a:r>
              <a:rPr lang="es-ES" sz="2000" b="1" dirty="0">
                <a:solidFill>
                  <a:schemeClr val="tx1">
                    <a:lumMod val="65000"/>
                    <a:lumOff val="35000"/>
                  </a:schemeClr>
                </a:solidFill>
                <a:latin typeface="Arial" pitchFamily="34" charset="0"/>
                <a:cs typeface="Arial" pitchFamily="34" charset="0"/>
              </a:rPr>
              <a:t>paquete: </a:t>
            </a:r>
            <a:r>
              <a:rPr lang="es-ES" sz="2000" dirty="0">
                <a:solidFill>
                  <a:schemeClr val="tx1">
                    <a:lumMod val="65000"/>
                    <a:lumOff val="35000"/>
                  </a:schemeClr>
                </a:solidFill>
                <a:latin typeface="Arial" pitchFamily="34" charset="0"/>
                <a:cs typeface="Arial" pitchFamily="34" charset="0"/>
              </a:rPr>
              <a:t>Para definir la visibilidad como de “paquete”, simplemente debemos no especificar ninguna. Una clase, atributo o método con esta visibilidad podrá ser accedido o invocado desde cualquier clase que pertenezca al mismo paquete que la clase que lo contenga.</a:t>
            </a:r>
            <a:endParaRPr lang="es-ES" sz="2000" b="1" dirty="0">
              <a:solidFill>
                <a:schemeClr val="tx1">
                  <a:lumMod val="65000"/>
                  <a:lumOff val="35000"/>
                </a:schemeClr>
              </a:solidFill>
              <a:latin typeface="Arial" pitchFamily="34" charset="0"/>
              <a:cs typeface="Arial" pitchFamily="34" charset="0"/>
            </a:endParaRP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27924850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a:t>
            </a:r>
            <a:r>
              <a:rPr lang="es-ES" dirty="0">
                <a:solidFill>
                  <a:schemeClr val="bg1"/>
                </a:solidFill>
                <a:latin typeface="Arial" pitchFamily="34" charset="0"/>
                <a:cs typeface="Arial" pitchFamily="34" charset="0"/>
              </a:rPr>
              <a:t>Métodos</a:t>
            </a:r>
          </a:p>
        </p:txBody>
      </p:sp>
      <p:sp>
        <p:nvSpPr>
          <p:cNvPr id="15" name="Marcador de contenido 2"/>
          <p:cNvSpPr txBox="1">
            <a:spLocks/>
          </p:cNvSpPr>
          <p:nvPr/>
        </p:nvSpPr>
        <p:spPr>
          <a:xfrm>
            <a:off x="460375" y="1556792"/>
            <a:ext cx="8288089" cy="51125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Aunque no se especifique en la definición de una clase, absolutamente todas las clases heredan de la clase </a:t>
            </a:r>
            <a:r>
              <a:rPr lang="es-ES" sz="2000" b="1" dirty="0" err="1">
                <a:solidFill>
                  <a:schemeClr val="tx1">
                    <a:lumMod val="65000"/>
                    <a:lumOff val="35000"/>
                  </a:schemeClr>
                </a:solidFill>
                <a:latin typeface="Arial" pitchFamily="34" charset="0"/>
                <a:cs typeface="Arial" pitchFamily="34" charset="0"/>
              </a:rPr>
              <a:t>Object</a:t>
            </a:r>
            <a:r>
              <a:rPr lang="es-ES" sz="2000" dirty="0">
                <a:solidFill>
                  <a:schemeClr val="tx1">
                    <a:lumMod val="65000"/>
                    <a:lumOff val="35000"/>
                  </a:schemeClr>
                </a:solidFill>
                <a:latin typeface="Arial" pitchFamily="34" charset="0"/>
                <a:cs typeface="Arial" pitchFamily="34" charset="0"/>
              </a:rPr>
              <a:t>.</a:t>
            </a:r>
          </a:p>
          <a:p>
            <a:r>
              <a:rPr lang="es-ES" sz="2000" dirty="0">
                <a:solidFill>
                  <a:schemeClr val="tx1">
                    <a:lumMod val="65000"/>
                    <a:lumOff val="35000"/>
                  </a:schemeClr>
                </a:solidFill>
                <a:latin typeface="Arial" pitchFamily="34" charset="0"/>
                <a:cs typeface="Arial" pitchFamily="34" charset="0"/>
              </a:rPr>
              <a:t>Esto significa que todos los métodos y atributos definido para </a:t>
            </a:r>
            <a:r>
              <a:rPr lang="es-ES" sz="2000" dirty="0" err="1">
                <a:solidFill>
                  <a:schemeClr val="tx1">
                    <a:lumMod val="65000"/>
                    <a:lumOff val="35000"/>
                  </a:schemeClr>
                </a:solidFill>
                <a:latin typeface="Arial" pitchFamily="34" charset="0"/>
                <a:cs typeface="Arial" pitchFamily="34" charset="0"/>
              </a:rPr>
              <a:t>Object</a:t>
            </a:r>
            <a:r>
              <a:rPr lang="es-ES" sz="2000" dirty="0">
                <a:solidFill>
                  <a:schemeClr val="tx1">
                    <a:lumMod val="65000"/>
                    <a:lumOff val="35000"/>
                  </a:schemeClr>
                </a:solidFill>
                <a:latin typeface="Arial" pitchFamily="34" charset="0"/>
                <a:cs typeface="Arial" pitchFamily="34" charset="0"/>
              </a:rPr>
              <a:t> serán heredados de forma implícita. Los siguientes son los más remarcables:</a:t>
            </a:r>
          </a:p>
          <a:p>
            <a:pPr lvl="1"/>
            <a:r>
              <a:rPr lang="es-ES" sz="2000" b="1" dirty="0" err="1">
                <a:solidFill>
                  <a:schemeClr val="tx1">
                    <a:lumMod val="65000"/>
                    <a:lumOff val="35000"/>
                  </a:schemeClr>
                </a:solidFill>
                <a:latin typeface="Arial" pitchFamily="34" charset="0"/>
                <a:cs typeface="Arial" pitchFamily="34" charset="0"/>
              </a:rPr>
              <a:t>toString</a:t>
            </a:r>
            <a:r>
              <a:rPr lang="es-ES" sz="2000" b="1" dirty="0">
                <a:solidFill>
                  <a:schemeClr val="tx1">
                    <a:lumMod val="65000"/>
                    <a:lumOff val="35000"/>
                  </a:schemeClr>
                </a:solidFill>
                <a:latin typeface="Arial" pitchFamily="34" charset="0"/>
                <a:cs typeface="Arial" pitchFamily="34" charset="0"/>
              </a:rPr>
              <a:t>(): </a:t>
            </a:r>
            <a:r>
              <a:rPr lang="es-ES" sz="2000" dirty="0">
                <a:solidFill>
                  <a:schemeClr val="tx1">
                    <a:lumMod val="65000"/>
                    <a:lumOff val="35000"/>
                  </a:schemeClr>
                </a:solidFill>
                <a:latin typeface="Arial" pitchFamily="34" charset="0"/>
                <a:cs typeface="Arial" pitchFamily="34" charset="0"/>
              </a:rPr>
              <a:t>Devuelve un </a:t>
            </a:r>
            <a:r>
              <a:rPr lang="es-ES" sz="2000" dirty="0" err="1">
                <a:solidFill>
                  <a:schemeClr val="tx1">
                    <a:lumMod val="65000"/>
                    <a:lumOff val="35000"/>
                  </a:schemeClr>
                </a:solidFill>
                <a:latin typeface="Arial" pitchFamily="34" charset="0"/>
                <a:cs typeface="Arial" pitchFamily="34" charset="0"/>
              </a:rPr>
              <a:t>String</a:t>
            </a:r>
            <a:r>
              <a:rPr lang="es-ES" sz="2000" dirty="0">
                <a:solidFill>
                  <a:schemeClr val="tx1">
                    <a:lumMod val="65000"/>
                    <a:lumOff val="35000"/>
                  </a:schemeClr>
                </a:solidFill>
                <a:latin typeface="Arial" pitchFamily="34" charset="0"/>
                <a:cs typeface="Arial" pitchFamily="34" charset="0"/>
              </a:rPr>
              <a:t> con la representación de la clase en texto. Cuando llamamos a </a:t>
            </a:r>
            <a:r>
              <a:rPr lang="es-ES" sz="2000" dirty="0" err="1">
                <a:solidFill>
                  <a:schemeClr val="tx1">
                    <a:lumMod val="65000"/>
                    <a:lumOff val="35000"/>
                  </a:schemeClr>
                </a:solidFill>
                <a:latin typeface="Arial" pitchFamily="34" charset="0"/>
                <a:cs typeface="Arial" pitchFamily="34" charset="0"/>
              </a:rPr>
              <a:t>System.out.println</a:t>
            </a:r>
            <a:r>
              <a:rPr lang="es-ES" sz="2000" dirty="0">
                <a:solidFill>
                  <a:schemeClr val="tx1">
                    <a:lumMod val="65000"/>
                    <a:lumOff val="35000"/>
                  </a:schemeClr>
                </a:solidFill>
                <a:latin typeface="Arial" pitchFamily="34" charset="0"/>
                <a:cs typeface="Arial" pitchFamily="34" charset="0"/>
              </a:rPr>
              <a:t>(objeto) estaremos mostrando el resultado de la llamada a </a:t>
            </a:r>
            <a:r>
              <a:rPr lang="es-ES" sz="2000" dirty="0" err="1">
                <a:solidFill>
                  <a:schemeClr val="tx1">
                    <a:lumMod val="65000"/>
                    <a:lumOff val="35000"/>
                  </a:schemeClr>
                </a:solidFill>
                <a:latin typeface="Arial" pitchFamily="34" charset="0"/>
                <a:cs typeface="Arial" pitchFamily="34" charset="0"/>
              </a:rPr>
              <a:t>objeto.toString</a:t>
            </a:r>
            <a:r>
              <a:rPr lang="es-ES" sz="2000" dirty="0">
                <a:solidFill>
                  <a:schemeClr val="tx1">
                    <a:lumMod val="65000"/>
                    <a:lumOff val="35000"/>
                  </a:schemeClr>
                </a:solidFill>
                <a:latin typeface="Arial" pitchFamily="34" charset="0"/>
                <a:cs typeface="Arial" pitchFamily="34" charset="0"/>
              </a:rPr>
              <a:t>().</a:t>
            </a:r>
          </a:p>
          <a:p>
            <a:pPr lvl="1"/>
            <a:r>
              <a:rPr lang="es-ES" sz="2000" b="1" dirty="0" err="1">
                <a:solidFill>
                  <a:schemeClr val="tx1">
                    <a:lumMod val="65000"/>
                    <a:lumOff val="35000"/>
                  </a:schemeClr>
                </a:solidFill>
                <a:latin typeface="Arial" pitchFamily="34" charset="0"/>
                <a:cs typeface="Arial" pitchFamily="34" charset="0"/>
              </a:rPr>
              <a:t>equals</a:t>
            </a:r>
            <a:r>
              <a:rPr lang="es-ES" sz="2000" b="1" dirty="0">
                <a:solidFill>
                  <a:schemeClr val="tx1">
                    <a:lumMod val="65000"/>
                    <a:lumOff val="35000"/>
                  </a:schemeClr>
                </a:solidFill>
                <a:latin typeface="Arial" pitchFamily="34" charset="0"/>
                <a:cs typeface="Arial" pitchFamily="34" charset="0"/>
              </a:rPr>
              <a:t>(): </a:t>
            </a:r>
            <a:r>
              <a:rPr lang="es-ES" sz="2000" dirty="0">
                <a:solidFill>
                  <a:schemeClr val="tx1">
                    <a:lumMod val="65000"/>
                    <a:lumOff val="35000"/>
                  </a:schemeClr>
                </a:solidFill>
                <a:latin typeface="Arial" pitchFamily="34" charset="0"/>
                <a:cs typeface="Arial" pitchFamily="34" charset="0"/>
              </a:rPr>
              <a:t>Acepta un objeto como parámetro y devuelve true o false si este objeto es igual al objeto que invoca al método.</a:t>
            </a:r>
          </a:p>
          <a:p>
            <a:pPr lvl="1"/>
            <a:r>
              <a:rPr lang="es-ES" sz="2000" b="1" dirty="0" err="1">
                <a:solidFill>
                  <a:schemeClr val="tx1">
                    <a:lumMod val="65000"/>
                    <a:lumOff val="35000"/>
                  </a:schemeClr>
                </a:solidFill>
                <a:latin typeface="Arial" pitchFamily="34" charset="0"/>
                <a:cs typeface="Arial" pitchFamily="34" charset="0"/>
              </a:rPr>
              <a:t>hashCode</a:t>
            </a:r>
            <a:r>
              <a:rPr lang="es-ES" sz="2000" b="1" dirty="0">
                <a:solidFill>
                  <a:schemeClr val="tx1">
                    <a:lumMod val="65000"/>
                    <a:lumOff val="35000"/>
                  </a:schemeClr>
                </a:solidFill>
                <a:latin typeface="Arial" pitchFamily="34" charset="0"/>
                <a:cs typeface="Arial" pitchFamily="34" charset="0"/>
              </a:rPr>
              <a:t>(): </a:t>
            </a:r>
            <a:r>
              <a:rPr lang="es-ES" sz="2000" dirty="0">
                <a:solidFill>
                  <a:schemeClr val="tx1">
                    <a:lumMod val="65000"/>
                    <a:lumOff val="35000"/>
                  </a:schemeClr>
                </a:solidFill>
                <a:latin typeface="Arial" pitchFamily="34" charset="0"/>
                <a:cs typeface="Arial" pitchFamily="34" charset="0"/>
              </a:rPr>
              <a:t>Devuelve un entero que deberá ser igual al devuelto por todos los objetos iguales (según </a:t>
            </a:r>
            <a:r>
              <a:rPr lang="es-ES" sz="2000" dirty="0" err="1">
                <a:solidFill>
                  <a:schemeClr val="tx1">
                    <a:lumMod val="65000"/>
                    <a:lumOff val="35000"/>
                  </a:schemeClr>
                </a:solidFill>
                <a:latin typeface="Arial" pitchFamily="34" charset="0"/>
                <a:cs typeface="Arial" pitchFamily="34" charset="0"/>
              </a:rPr>
              <a:t>equals</a:t>
            </a:r>
            <a:r>
              <a:rPr lang="es-ES" sz="2000" dirty="0">
                <a:solidFill>
                  <a:schemeClr val="tx1">
                    <a:lumMod val="65000"/>
                    <a:lumOff val="35000"/>
                  </a:schemeClr>
                </a:solidFill>
                <a:latin typeface="Arial" pitchFamily="34" charset="0"/>
                <a:cs typeface="Arial" pitchFamily="34" charset="0"/>
              </a:rPr>
              <a:t>) a este.</a:t>
            </a:r>
          </a:p>
          <a:p>
            <a:r>
              <a:rPr lang="es-ES" sz="2000" dirty="0">
                <a:solidFill>
                  <a:schemeClr val="tx1">
                    <a:lumMod val="65000"/>
                    <a:lumOff val="35000"/>
                  </a:schemeClr>
                </a:solidFill>
                <a:latin typeface="Arial" pitchFamily="34" charset="0"/>
                <a:cs typeface="Arial" pitchFamily="34" charset="0"/>
              </a:rPr>
              <a:t>Para las clases definidas por el usuario, estos métodos no tendrán sentido a no ser que se sobrescriban.</a:t>
            </a:r>
          </a:p>
        </p:txBody>
      </p:sp>
      <p:sp>
        <p:nvSpPr>
          <p:cNvPr id="10"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14456029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Marcador de contenido 2"/>
          <p:cNvSpPr txBox="1">
            <a:spLocks/>
          </p:cNvSpPr>
          <p:nvPr/>
        </p:nvSpPr>
        <p:spPr>
          <a:xfrm>
            <a:off x="460375" y="1556792"/>
            <a:ext cx="8288089" cy="144016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Hay ocasiones en las que puede haber ambigüedad a la hora de utilizar variables, atributos o argumentos. Veamos un ejemplo.</a:t>
            </a:r>
          </a:p>
          <a:p>
            <a:r>
              <a:rPr lang="es-ES" sz="2000" dirty="0" smtClean="0">
                <a:solidFill>
                  <a:schemeClr val="tx1">
                    <a:lumMod val="65000"/>
                    <a:lumOff val="35000"/>
                  </a:schemeClr>
                </a:solidFill>
                <a:latin typeface="Arial" pitchFamily="34" charset="0"/>
                <a:cs typeface="Arial" pitchFamily="34" charset="0"/>
              </a:rPr>
              <a:t>Si tenemos una clase con un atributo llamado </a:t>
            </a:r>
            <a:r>
              <a:rPr lang="es-ES" sz="2000" b="1" dirty="0" smtClean="0">
                <a:solidFill>
                  <a:schemeClr val="tx1">
                    <a:lumMod val="65000"/>
                    <a:lumOff val="35000"/>
                  </a:schemeClr>
                </a:solidFill>
                <a:latin typeface="Arial" pitchFamily="34" charset="0"/>
                <a:cs typeface="Arial" pitchFamily="34" charset="0"/>
              </a:rPr>
              <a:t>nombre</a:t>
            </a:r>
            <a:r>
              <a:rPr lang="es-ES" sz="2000" dirty="0" smtClean="0">
                <a:solidFill>
                  <a:schemeClr val="tx1">
                    <a:lumMod val="65000"/>
                    <a:lumOff val="35000"/>
                  </a:schemeClr>
                </a:solidFill>
                <a:latin typeface="Arial" pitchFamily="34" charset="0"/>
                <a:cs typeface="Arial" pitchFamily="34" charset="0"/>
              </a:rPr>
              <a:t> y queremos definir un método “setter”, lo declararíamos de la siguiente manera:</a:t>
            </a:r>
            <a:endParaRPr lang="es-ES" sz="2000" dirty="0">
              <a:solidFill>
                <a:schemeClr val="tx1">
                  <a:lumMod val="65000"/>
                  <a:lumOff val="35000"/>
                </a:schemeClr>
              </a:solidFill>
              <a:latin typeface="Arial" pitchFamily="34" charset="0"/>
              <a:cs typeface="Arial"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219" y="3163044"/>
            <a:ext cx="5486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Marcador de contenido 2"/>
          <p:cNvSpPr txBox="1">
            <a:spLocks/>
          </p:cNvSpPr>
          <p:nvPr/>
        </p:nvSpPr>
        <p:spPr>
          <a:xfrm>
            <a:off x="460374" y="4869160"/>
            <a:ext cx="8288089" cy="144016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Como vemos, tanto el atributo como el argumento del método se llaman igual. Cuando utilicemos “nombre” dentro del método ¿Estaremos refiriéndonos a el argumento o al atributo?</a:t>
            </a:r>
          </a:p>
          <a:p>
            <a:r>
              <a:rPr lang="es-ES" sz="2000" dirty="0" smtClean="0">
                <a:solidFill>
                  <a:schemeClr val="tx1">
                    <a:lumMod val="65000"/>
                    <a:lumOff val="35000"/>
                  </a:schemeClr>
                </a:solidFill>
                <a:latin typeface="Arial" pitchFamily="34" charset="0"/>
                <a:cs typeface="Arial" pitchFamily="34" charset="0"/>
              </a:rPr>
              <a:t>La respuesta correcta es el </a:t>
            </a:r>
            <a:r>
              <a:rPr lang="es-ES" sz="2000" dirty="0" smtClean="0">
                <a:solidFill>
                  <a:srgbClr val="00B050"/>
                </a:solidFill>
                <a:latin typeface="Arial" pitchFamily="34" charset="0"/>
                <a:cs typeface="Arial" pitchFamily="34" charset="0"/>
              </a:rPr>
              <a:t>parámetro de entrada</a:t>
            </a:r>
            <a:r>
              <a:rPr lang="es-ES" sz="2000" dirty="0" smtClean="0">
                <a:solidFill>
                  <a:schemeClr val="tx1">
                    <a:lumMod val="65000"/>
                    <a:lumOff val="35000"/>
                  </a:schemeClr>
                </a:solidFill>
                <a:latin typeface="Arial" pitchFamily="34" charset="0"/>
                <a:cs typeface="Arial" pitchFamily="34" charset="0"/>
              </a:rPr>
              <a:t> del método.</a:t>
            </a:r>
            <a:endParaRPr lang="es-ES" sz="2000" dirty="0">
              <a:solidFill>
                <a:schemeClr val="tx1">
                  <a:lumMod val="65000"/>
                  <a:lumOff val="35000"/>
                </a:schemeClr>
              </a:solidFill>
              <a:latin typeface="Arial" pitchFamily="34" charset="0"/>
              <a:cs typeface="Arial" pitchFamily="34" charset="0"/>
            </a:endParaRPr>
          </a:p>
        </p:txBody>
      </p:sp>
      <p:sp>
        <p:nvSpPr>
          <p:cNvPr id="6" name="5 Marco"/>
          <p:cNvSpPr/>
          <p:nvPr/>
        </p:nvSpPr>
        <p:spPr>
          <a:xfrm>
            <a:off x="5868144" y="3717032"/>
            <a:ext cx="1152128" cy="432048"/>
          </a:xfrm>
          <a:prstGeom prst="frame">
            <a:avLst/>
          </a:prstGeom>
          <a:solidFill>
            <a:schemeClr val="accent1">
              <a:alpha val="3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a:t>
            </a:r>
            <a:r>
              <a:rPr lang="es-ES" dirty="0">
                <a:solidFill>
                  <a:schemeClr val="bg1"/>
                </a:solidFill>
                <a:latin typeface="Arial" pitchFamily="34" charset="0"/>
                <a:cs typeface="Arial" pitchFamily="34" charset="0"/>
              </a:rPr>
              <a:t>Métodos</a:t>
            </a:r>
          </a:p>
        </p:txBody>
      </p:sp>
      <p:sp>
        <p:nvSpPr>
          <p:cNvPr id="16"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3738422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Marcador de contenido 2"/>
          <p:cNvSpPr txBox="1">
            <a:spLocks/>
          </p:cNvSpPr>
          <p:nvPr/>
        </p:nvSpPr>
        <p:spPr>
          <a:xfrm>
            <a:off x="460375" y="1556792"/>
            <a:ext cx="8288089" cy="27363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¿Cómo podemos entonces referirnos al atributo “nombre” dentro del método?</a:t>
            </a:r>
          </a:p>
          <a:p>
            <a:r>
              <a:rPr lang="es-ES" sz="2000" dirty="0" smtClean="0">
                <a:solidFill>
                  <a:schemeClr val="tx1">
                    <a:lumMod val="65000"/>
                    <a:lumOff val="35000"/>
                  </a:schemeClr>
                </a:solidFill>
                <a:latin typeface="Arial" pitchFamily="34" charset="0"/>
                <a:cs typeface="Arial" pitchFamily="34" charset="0"/>
              </a:rPr>
              <a:t>Java, como otros lenguajes de programación orientados a objetos, provee de la palabra reservada </a:t>
            </a:r>
            <a:r>
              <a:rPr lang="es-ES" sz="2000" b="1" dirty="0" err="1" smtClean="0">
                <a:solidFill>
                  <a:schemeClr val="tx1">
                    <a:lumMod val="65000"/>
                    <a:lumOff val="35000"/>
                  </a:schemeClr>
                </a:solidFill>
                <a:latin typeface="Arial" pitchFamily="34" charset="0"/>
                <a:cs typeface="Arial" pitchFamily="34" charset="0"/>
              </a:rPr>
              <a:t>this</a:t>
            </a:r>
            <a:r>
              <a:rPr lang="es-ES" sz="2000" dirty="0" smtClean="0">
                <a:solidFill>
                  <a:schemeClr val="tx1">
                    <a:lumMod val="65000"/>
                    <a:lumOff val="35000"/>
                  </a:schemeClr>
                </a:solidFill>
                <a:latin typeface="Arial" pitchFamily="34" charset="0"/>
                <a:cs typeface="Arial" pitchFamily="34" charset="0"/>
              </a:rPr>
              <a:t> para referirnos a los métodos y atributos de la clase.</a:t>
            </a:r>
          </a:p>
          <a:p>
            <a:r>
              <a:rPr lang="es-ES" sz="2000" dirty="0" smtClean="0">
                <a:solidFill>
                  <a:schemeClr val="tx1">
                    <a:lumMod val="65000"/>
                    <a:lumOff val="35000"/>
                  </a:schemeClr>
                </a:solidFill>
                <a:latin typeface="Arial" pitchFamily="34" charset="0"/>
                <a:cs typeface="Arial" pitchFamily="34" charset="0"/>
              </a:rPr>
              <a:t>De este modo, siguiendo con el ejemplo anterior, para poder establecer el valor del atributo “nombre” con el del parámetro “nombre”, lo haremos de la siguiente forma:</a:t>
            </a:r>
            <a:endParaRPr lang="es-ES" sz="2000" dirty="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704" y="4653136"/>
            <a:ext cx="6757430" cy="1139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4. </a:t>
            </a:r>
            <a:r>
              <a:rPr lang="es-ES" dirty="0">
                <a:solidFill>
                  <a:schemeClr val="bg1"/>
                </a:solidFill>
                <a:latin typeface="Arial" pitchFamily="34" charset="0"/>
                <a:cs typeface="Arial" pitchFamily="34" charset="0"/>
              </a:rPr>
              <a:t>Métodos</a:t>
            </a: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35915963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Marcador de contenido 2"/>
          <p:cNvSpPr txBox="1">
            <a:spLocks/>
          </p:cNvSpPr>
          <p:nvPr/>
        </p:nvSpPr>
        <p:spPr>
          <a:xfrm>
            <a:off x="460375" y="1412776"/>
            <a:ext cx="8288089" cy="20162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En ocasiones cuando esperamos un objeto de un tipo, lo único que tenemos es una clase padre. Un ejemplo de esta situación es el método </a:t>
            </a:r>
            <a:r>
              <a:rPr lang="es-ES" sz="2000" b="1" dirty="0" err="1" smtClean="0">
                <a:solidFill>
                  <a:schemeClr val="tx1">
                    <a:lumMod val="65000"/>
                    <a:lumOff val="35000"/>
                  </a:schemeClr>
                </a:solidFill>
                <a:latin typeface="Arial" pitchFamily="34" charset="0"/>
                <a:cs typeface="Arial" pitchFamily="34" charset="0"/>
              </a:rPr>
              <a:t>equals</a:t>
            </a:r>
            <a:r>
              <a:rPr lang="es-ES" sz="2000" b="1" dirty="0" smtClean="0">
                <a:solidFill>
                  <a:schemeClr val="tx1">
                    <a:lumMod val="65000"/>
                    <a:lumOff val="35000"/>
                  </a:schemeClr>
                </a:solidFill>
                <a:latin typeface="Arial" pitchFamily="34" charset="0"/>
                <a:cs typeface="Arial" pitchFamily="34" charset="0"/>
              </a:rPr>
              <a:t>() </a:t>
            </a:r>
            <a:r>
              <a:rPr lang="es-ES" sz="2000" dirty="0" smtClean="0">
                <a:solidFill>
                  <a:schemeClr val="tx1">
                    <a:lumMod val="65000"/>
                    <a:lumOff val="35000"/>
                  </a:schemeClr>
                </a:solidFill>
                <a:latin typeface="Arial" pitchFamily="34" charset="0"/>
                <a:cs typeface="Arial" pitchFamily="34" charset="0"/>
              </a:rPr>
              <a:t>en el que el objeto con el que tenemos que comparar la clase es de tipo </a:t>
            </a:r>
            <a:r>
              <a:rPr lang="es-ES" sz="2000" b="1" dirty="0" err="1" smtClean="0">
                <a:solidFill>
                  <a:schemeClr val="tx1">
                    <a:lumMod val="65000"/>
                    <a:lumOff val="35000"/>
                  </a:schemeClr>
                </a:solidFill>
                <a:latin typeface="Arial" pitchFamily="34" charset="0"/>
                <a:cs typeface="Arial" pitchFamily="34" charset="0"/>
              </a:rPr>
              <a:t>Object</a:t>
            </a:r>
            <a:r>
              <a:rPr lang="es-ES" sz="2000" dirty="0" smtClean="0">
                <a:solidFill>
                  <a:schemeClr val="tx1">
                    <a:lumMod val="65000"/>
                    <a:lumOff val="35000"/>
                  </a:schemeClr>
                </a:solidFill>
                <a:latin typeface="Arial" pitchFamily="34" charset="0"/>
                <a:cs typeface="Arial" pitchFamily="34" charset="0"/>
              </a:rPr>
              <a:t>.</a:t>
            </a:r>
          </a:p>
          <a:p>
            <a:r>
              <a:rPr lang="es-ES" sz="2000" dirty="0" smtClean="0">
                <a:solidFill>
                  <a:schemeClr val="tx1">
                    <a:lumMod val="65000"/>
                    <a:lumOff val="35000"/>
                  </a:schemeClr>
                </a:solidFill>
                <a:latin typeface="Arial" pitchFamily="34" charset="0"/>
                <a:cs typeface="Arial" pitchFamily="34" charset="0"/>
              </a:rPr>
              <a:t>Si quisiera sobrescribir </a:t>
            </a:r>
            <a:r>
              <a:rPr lang="es-ES" sz="2000" dirty="0" err="1" smtClean="0">
                <a:solidFill>
                  <a:schemeClr val="tx1">
                    <a:lumMod val="65000"/>
                    <a:lumOff val="35000"/>
                  </a:schemeClr>
                </a:solidFill>
                <a:latin typeface="Arial" pitchFamily="34" charset="0"/>
                <a:cs typeface="Arial" pitchFamily="34" charset="0"/>
              </a:rPr>
              <a:t>equals</a:t>
            </a:r>
            <a:r>
              <a:rPr lang="es-ES" sz="2000" dirty="0" smtClean="0">
                <a:solidFill>
                  <a:schemeClr val="tx1">
                    <a:lumMod val="65000"/>
                    <a:lumOff val="35000"/>
                  </a:schemeClr>
                </a:solidFill>
                <a:latin typeface="Arial" pitchFamily="34" charset="0"/>
                <a:cs typeface="Arial" pitchFamily="34" charset="0"/>
              </a:rPr>
              <a:t>() para </a:t>
            </a:r>
            <a:r>
              <a:rPr lang="es-ES" sz="2000" dirty="0" err="1" smtClean="0">
                <a:solidFill>
                  <a:schemeClr val="tx1">
                    <a:lumMod val="65000"/>
                    <a:lumOff val="35000"/>
                  </a:schemeClr>
                </a:solidFill>
                <a:latin typeface="Arial" pitchFamily="34" charset="0"/>
                <a:cs typeface="Arial" pitchFamily="34" charset="0"/>
              </a:rPr>
              <a:t>MiClase</a:t>
            </a:r>
            <a:r>
              <a:rPr lang="es-ES" sz="2000" dirty="0" smtClean="0">
                <a:solidFill>
                  <a:schemeClr val="tx1">
                    <a:lumMod val="65000"/>
                    <a:lumOff val="35000"/>
                  </a:schemeClr>
                </a:solidFill>
                <a:latin typeface="Arial" pitchFamily="34" charset="0"/>
                <a:cs typeface="Arial" pitchFamily="34" charset="0"/>
              </a:rPr>
              <a:t> de modo que se comparen los nombres ¿Cómo lo podríamos hacer?</a:t>
            </a:r>
          </a:p>
          <a:p>
            <a:endParaRPr lang="es-ES" sz="2000" dirty="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674" y="3429000"/>
            <a:ext cx="6059487"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Marcador de contenido 2"/>
          <p:cNvSpPr txBox="1">
            <a:spLocks/>
          </p:cNvSpPr>
          <p:nvPr/>
        </p:nvSpPr>
        <p:spPr>
          <a:xfrm>
            <a:off x="612775" y="4797152"/>
            <a:ext cx="8288089" cy="10081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Como vemos, si intentamos obtener el nombre de </a:t>
            </a:r>
            <a:r>
              <a:rPr lang="es-ES" sz="2000" dirty="0" err="1" smtClean="0">
                <a:solidFill>
                  <a:schemeClr val="tx1">
                    <a:lumMod val="65000"/>
                    <a:lumOff val="35000"/>
                  </a:schemeClr>
                </a:solidFill>
                <a:latin typeface="Arial" pitchFamily="34" charset="0"/>
                <a:cs typeface="Arial" pitchFamily="34" charset="0"/>
              </a:rPr>
              <a:t>obj</a:t>
            </a:r>
            <a:r>
              <a:rPr lang="es-ES" sz="2000" dirty="0">
                <a:solidFill>
                  <a:schemeClr val="tx1">
                    <a:lumMod val="65000"/>
                    <a:lumOff val="35000"/>
                  </a:schemeClr>
                </a:solidFill>
                <a:latin typeface="Arial" pitchFamily="34" charset="0"/>
                <a:cs typeface="Arial" pitchFamily="34" charset="0"/>
              </a:rPr>
              <a:t> </a:t>
            </a:r>
            <a:r>
              <a:rPr lang="es-ES" sz="2000" dirty="0" smtClean="0">
                <a:solidFill>
                  <a:schemeClr val="tx1">
                    <a:lumMod val="65000"/>
                    <a:lumOff val="35000"/>
                  </a:schemeClr>
                </a:solidFill>
                <a:latin typeface="Arial" pitchFamily="34" charset="0"/>
                <a:cs typeface="Arial" pitchFamily="34" charset="0"/>
              </a:rPr>
              <a:t>tenemos un error de compilación aunque pasáramos un objeto de tipo </a:t>
            </a:r>
            <a:r>
              <a:rPr lang="es-ES" sz="2000" dirty="0" err="1" smtClean="0">
                <a:solidFill>
                  <a:schemeClr val="tx1">
                    <a:lumMod val="65000"/>
                    <a:lumOff val="35000"/>
                  </a:schemeClr>
                </a:solidFill>
                <a:latin typeface="Arial" pitchFamily="34" charset="0"/>
                <a:cs typeface="Arial" pitchFamily="34" charset="0"/>
              </a:rPr>
              <a:t>MiClase</a:t>
            </a:r>
            <a:r>
              <a:rPr lang="es-ES" sz="2000" dirty="0" smtClean="0">
                <a:solidFill>
                  <a:schemeClr val="tx1">
                    <a:lumMod val="65000"/>
                    <a:lumOff val="35000"/>
                  </a:schemeClr>
                </a:solidFill>
                <a:latin typeface="Arial" pitchFamily="34" charset="0"/>
                <a:cs typeface="Arial" pitchFamily="34" charset="0"/>
              </a:rPr>
              <a:t> como parámetro:</a:t>
            </a:r>
          </a:p>
          <a:p>
            <a:endParaRPr lang="es-ES" sz="2000" dirty="0">
              <a:solidFill>
                <a:schemeClr val="tx1">
                  <a:lumMod val="65000"/>
                  <a:lumOff val="35000"/>
                </a:schemeClr>
              </a:solidFill>
              <a:latin typeface="Arial" pitchFamily="34" charset="0"/>
              <a:cs typeface="Arial" pitchFamily="34"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187" y="5877272"/>
            <a:ext cx="624046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a:t>
            </a:r>
            <a:r>
              <a:rPr lang="es-ES" dirty="0">
                <a:solidFill>
                  <a:schemeClr val="bg1"/>
                </a:solidFill>
                <a:latin typeface="Arial" pitchFamily="34" charset="0"/>
                <a:cs typeface="Arial" pitchFamily="34" charset="0"/>
              </a:rPr>
              <a:t>Instanciación y Casteo</a:t>
            </a:r>
          </a:p>
        </p:txBody>
      </p:sp>
      <p:sp>
        <p:nvSpPr>
          <p:cNvPr id="16"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7630540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Marcador de contenido 2"/>
          <p:cNvSpPr txBox="1">
            <a:spLocks/>
          </p:cNvSpPr>
          <p:nvPr/>
        </p:nvSpPr>
        <p:spPr>
          <a:xfrm>
            <a:off x="460375" y="1412776"/>
            <a:ext cx="8288089" cy="10801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¿Cómo podemos entonces acceder al nombre de </a:t>
            </a:r>
            <a:r>
              <a:rPr lang="es-ES" sz="2000" dirty="0" err="1" smtClean="0">
                <a:solidFill>
                  <a:schemeClr val="tx1">
                    <a:lumMod val="65000"/>
                    <a:lumOff val="35000"/>
                  </a:schemeClr>
                </a:solidFill>
                <a:latin typeface="Arial" pitchFamily="34" charset="0"/>
                <a:cs typeface="Arial" pitchFamily="34" charset="0"/>
              </a:rPr>
              <a:t>obj</a:t>
            </a:r>
            <a:r>
              <a:rPr lang="es-ES" sz="2000" dirty="0" smtClean="0">
                <a:solidFill>
                  <a:schemeClr val="tx1">
                    <a:lumMod val="65000"/>
                    <a:lumOff val="35000"/>
                  </a:schemeClr>
                </a:solidFill>
                <a:latin typeface="Arial" pitchFamily="34" charset="0"/>
                <a:cs typeface="Arial" pitchFamily="34" charset="0"/>
              </a:rPr>
              <a:t>?</a:t>
            </a:r>
          </a:p>
          <a:p>
            <a:r>
              <a:rPr lang="es-ES" sz="2000" dirty="0" smtClean="0">
                <a:solidFill>
                  <a:schemeClr val="tx1">
                    <a:lumMod val="65000"/>
                    <a:lumOff val="35000"/>
                  </a:schemeClr>
                </a:solidFill>
                <a:latin typeface="Arial" pitchFamily="34" charset="0"/>
                <a:cs typeface="Arial" pitchFamily="34" charset="0"/>
              </a:rPr>
              <a:t>Java nos da la respuesta mediante la acción </a:t>
            </a:r>
            <a:r>
              <a:rPr lang="es-ES" sz="2000" b="1" dirty="0" smtClean="0">
                <a:solidFill>
                  <a:schemeClr val="tx1">
                    <a:lumMod val="65000"/>
                    <a:lumOff val="35000"/>
                  </a:schemeClr>
                </a:solidFill>
                <a:latin typeface="Arial" pitchFamily="34" charset="0"/>
                <a:cs typeface="Arial" pitchFamily="34" charset="0"/>
              </a:rPr>
              <a:t>cast</a:t>
            </a:r>
            <a:r>
              <a:rPr lang="es-ES" sz="2000" dirty="0" smtClean="0">
                <a:solidFill>
                  <a:schemeClr val="tx1">
                    <a:lumMod val="65000"/>
                    <a:lumOff val="35000"/>
                  </a:schemeClr>
                </a:solidFill>
                <a:latin typeface="Arial" pitchFamily="34" charset="0"/>
                <a:cs typeface="Arial" pitchFamily="34" charset="0"/>
              </a:rPr>
              <a:t>. De esta forma podremos asumir que un objeto es de una clase específica.</a:t>
            </a:r>
          </a:p>
          <a:p>
            <a:endParaRPr lang="es-ES" sz="2000" dirty="0">
              <a:solidFill>
                <a:schemeClr val="tx1">
                  <a:lumMod val="65000"/>
                  <a:lumOff val="35000"/>
                </a:schemeClr>
              </a:solidFill>
              <a:latin typeface="Arial" pitchFamily="34" charset="0"/>
              <a:cs typeface="Arial" pitchFamily="34" charset="0"/>
            </a:endParaRPr>
          </a:p>
        </p:txBody>
      </p:sp>
      <p:sp>
        <p:nvSpPr>
          <p:cNvPr id="14" name="Marcador de contenido 2"/>
          <p:cNvSpPr txBox="1">
            <a:spLocks/>
          </p:cNvSpPr>
          <p:nvPr/>
        </p:nvSpPr>
        <p:spPr>
          <a:xfrm>
            <a:off x="612775" y="4118956"/>
            <a:ext cx="8288089" cy="168630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En el ejemplo anterior estamos asumiendo que </a:t>
            </a:r>
            <a:r>
              <a:rPr lang="es-ES" sz="2000" dirty="0" err="1" smtClean="0">
                <a:solidFill>
                  <a:schemeClr val="tx1">
                    <a:lumMod val="65000"/>
                    <a:lumOff val="35000"/>
                  </a:schemeClr>
                </a:solidFill>
                <a:latin typeface="Arial" pitchFamily="34" charset="0"/>
                <a:cs typeface="Arial" pitchFamily="34" charset="0"/>
              </a:rPr>
              <a:t>obj</a:t>
            </a:r>
            <a:r>
              <a:rPr lang="es-ES" sz="2000" dirty="0" smtClean="0">
                <a:solidFill>
                  <a:schemeClr val="tx1">
                    <a:lumMod val="65000"/>
                    <a:lumOff val="35000"/>
                  </a:schemeClr>
                </a:solidFill>
                <a:latin typeface="Arial" pitchFamily="34" charset="0"/>
                <a:cs typeface="Arial" pitchFamily="34" charset="0"/>
              </a:rPr>
              <a:t> es de tipo </a:t>
            </a:r>
            <a:r>
              <a:rPr lang="es-ES" sz="2000" dirty="0" err="1" smtClean="0">
                <a:solidFill>
                  <a:schemeClr val="tx1">
                    <a:lumMod val="65000"/>
                    <a:lumOff val="35000"/>
                  </a:schemeClr>
                </a:solidFill>
                <a:latin typeface="Arial" pitchFamily="34" charset="0"/>
                <a:cs typeface="Arial" pitchFamily="34" charset="0"/>
              </a:rPr>
              <a:t>MiClase</a:t>
            </a:r>
            <a:r>
              <a:rPr lang="es-ES" sz="2000" dirty="0" smtClean="0">
                <a:solidFill>
                  <a:schemeClr val="tx1">
                    <a:lumMod val="65000"/>
                    <a:lumOff val="35000"/>
                  </a:schemeClr>
                </a:solidFill>
                <a:latin typeface="Arial" pitchFamily="34" charset="0"/>
                <a:cs typeface="Arial" pitchFamily="34" charset="0"/>
              </a:rPr>
              <a:t> y lo asignamos a una nueva variable. Posteriormente utilizaremos esa variable para acceder al nombre.</a:t>
            </a:r>
          </a:p>
          <a:p>
            <a:r>
              <a:rPr lang="es-ES" sz="2000" dirty="0" smtClean="0">
                <a:solidFill>
                  <a:schemeClr val="tx1">
                    <a:lumMod val="65000"/>
                    <a:lumOff val="35000"/>
                  </a:schemeClr>
                </a:solidFill>
                <a:latin typeface="Arial" pitchFamily="34" charset="0"/>
                <a:cs typeface="Arial" pitchFamily="34" charset="0"/>
              </a:rPr>
              <a:t>Este código funcionaría bien si </a:t>
            </a:r>
            <a:r>
              <a:rPr lang="es-ES" sz="2000" dirty="0" err="1" smtClean="0">
                <a:solidFill>
                  <a:schemeClr val="tx1">
                    <a:lumMod val="65000"/>
                    <a:lumOff val="35000"/>
                  </a:schemeClr>
                </a:solidFill>
                <a:latin typeface="Arial" pitchFamily="34" charset="0"/>
                <a:cs typeface="Arial" pitchFamily="34" charset="0"/>
              </a:rPr>
              <a:t>obj</a:t>
            </a:r>
            <a:r>
              <a:rPr lang="es-ES" sz="2000" dirty="0" smtClean="0">
                <a:solidFill>
                  <a:schemeClr val="tx1">
                    <a:lumMod val="65000"/>
                    <a:lumOff val="35000"/>
                  </a:schemeClr>
                </a:solidFill>
                <a:latin typeface="Arial" pitchFamily="34" charset="0"/>
                <a:cs typeface="Arial" pitchFamily="34" charset="0"/>
              </a:rPr>
              <a:t> siempre fuera de tipo </a:t>
            </a:r>
            <a:r>
              <a:rPr lang="es-ES" sz="2000" dirty="0" err="1" smtClean="0">
                <a:solidFill>
                  <a:schemeClr val="tx1">
                    <a:lumMod val="65000"/>
                    <a:lumOff val="35000"/>
                  </a:schemeClr>
                </a:solidFill>
                <a:latin typeface="Arial" pitchFamily="34" charset="0"/>
                <a:cs typeface="Arial" pitchFamily="34" charset="0"/>
              </a:rPr>
              <a:t>MiClase</a:t>
            </a:r>
            <a:r>
              <a:rPr lang="es-ES" sz="2000" dirty="0" smtClean="0">
                <a:solidFill>
                  <a:schemeClr val="tx1">
                    <a:lumMod val="65000"/>
                    <a:lumOff val="35000"/>
                  </a:schemeClr>
                </a:solidFill>
                <a:latin typeface="Arial" pitchFamily="34" charset="0"/>
                <a:cs typeface="Arial" pitchFamily="34" charset="0"/>
              </a:rPr>
              <a:t> pero ¿Qué sucedería si pasáramos otro tipo de objeto?</a:t>
            </a:r>
          </a:p>
          <a:p>
            <a:endParaRPr lang="es-ES" sz="2000" dirty="0">
              <a:solidFill>
                <a:schemeClr val="tx1">
                  <a:lumMod val="65000"/>
                  <a:lumOff val="3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12" y="2492896"/>
            <a:ext cx="660241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100" y="5886137"/>
            <a:ext cx="61166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3" y="6096107"/>
            <a:ext cx="3552825" cy="285750"/>
          </a:xfrm>
          <a:prstGeom prst="rect">
            <a:avLst/>
          </a:prstGeom>
          <a:noFill/>
          <a:ln w="9525">
            <a:solidFill>
              <a:schemeClr val="tx1"/>
            </a:solidFill>
            <a:miter lim="800000"/>
            <a:headEnd/>
            <a:tailEnd/>
          </a:ln>
          <a:effectLst/>
          <a:scene3d>
            <a:camera prst="orthographicFront">
              <a:rot lat="0" lon="0" rev="300000"/>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a:t>
            </a:r>
            <a:r>
              <a:rPr lang="es-ES" dirty="0">
                <a:solidFill>
                  <a:schemeClr val="bg1"/>
                </a:solidFill>
                <a:latin typeface="Arial" pitchFamily="34" charset="0"/>
                <a:cs typeface="Arial" pitchFamily="34" charset="0"/>
              </a:rPr>
              <a:t>Instanciación y Casteo</a:t>
            </a:r>
          </a:p>
        </p:txBody>
      </p:sp>
      <p:sp>
        <p:nvSpPr>
          <p:cNvPr id="18"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42913822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fade">
                                      <p:cBhvr>
                                        <p:cTn id="22" dur="500"/>
                                        <p:tgtEl>
                                          <p:spTgt spid="1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9"/>
                                        </p:tgtEl>
                                        <p:attrNameLst>
                                          <p:attrName>style.visibility</p:attrName>
                                        </p:attrNameLst>
                                      </p:cBhvr>
                                      <p:to>
                                        <p:strVal val="visible"/>
                                      </p:to>
                                    </p:set>
                                    <p:animEffect transition="in" filter="fade">
                                      <p:cBhvr>
                                        <p:cTn id="27" dur="500"/>
                                        <p:tgtEl>
                                          <p:spTgt spid="4099"/>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1000"/>
                                        <p:tgtEl>
                                          <p:spTgt spid="1026"/>
                                        </p:tgtEl>
                                      </p:cBhvr>
                                    </p:animEffect>
                                    <p:anim calcmode="lin" valueType="num">
                                      <p:cBhvr>
                                        <p:cTn id="33" dur="1000" fill="hold"/>
                                        <p:tgtEl>
                                          <p:spTgt spid="1026"/>
                                        </p:tgtEl>
                                        <p:attrNameLst>
                                          <p:attrName>ppt_x</p:attrName>
                                        </p:attrNameLst>
                                      </p:cBhvr>
                                      <p:tavLst>
                                        <p:tav tm="0">
                                          <p:val>
                                            <p:strVal val="#ppt_x"/>
                                          </p:val>
                                        </p:tav>
                                        <p:tav tm="100000">
                                          <p:val>
                                            <p:strVal val="#ppt_x"/>
                                          </p:val>
                                        </p:tav>
                                      </p:tavLst>
                                    </p:anim>
                                    <p:anim calcmode="lin" valueType="num">
                                      <p:cBhvr>
                                        <p:cTn id="3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Marcador de contenido 2"/>
          <p:cNvSpPr txBox="1">
            <a:spLocks/>
          </p:cNvSpPr>
          <p:nvPr/>
        </p:nvSpPr>
        <p:spPr>
          <a:xfrm>
            <a:off x="460375" y="1412776"/>
            <a:ext cx="8288089" cy="13681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Para evitar que se lance una </a:t>
            </a:r>
            <a:r>
              <a:rPr lang="es-ES" sz="2000" dirty="0" err="1" smtClean="0">
                <a:solidFill>
                  <a:schemeClr val="tx1">
                    <a:lumMod val="65000"/>
                    <a:lumOff val="35000"/>
                  </a:schemeClr>
                </a:solidFill>
                <a:latin typeface="Arial" pitchFamily="34" charset="0"/>
                <a:cs typeface="Arial" pitchFamily="34" charset="0"/>
              </a:rPr>
              <a:t>ClassCastException</a:t>
            </a:r>
            <a:r>
              <a:rPr lang="es-ES" sz="2000" dirty="0" smtClean="0">
                <a:solidFill>
                  <a:schemeClr val="tx1">
                    <a:lumMod val="65000"/>
                    <a:lumOff val="35000"/>
                  </a:schemeClr>
                </a:solidFill>
                <a:latin typeface="Arial" pitchFamily="34" charset="0"/>
                <a:cs typeface="Arial" pitchFamily="34" charset="0"/>
              </a:rPr>
              <a:t> necesitaremos comprobar si realmente </a:t>
            </a:r>
            <a:r>
              <a:rPr lang="es-ES" sz="2000" dirty="0" err="1" smtClean="0">
                <a:solidFill>
                  <a:schemeClr val="tx1">
                    <a:lumMod val="65000"/>
                    <a:lumOff val="35000"/>
                  </a:schemeClr>
                </a:solidFill>
                <a:latin typeface="Arial" pitchFamily="34" charset="0"/>
                <a:cs typeface="Arial" pitchFamily="34" charset="0"/>
              </a:rPr>
              <a:t>obj</a:t>
            </a:r>
            <a:r>
              <a:rPr lang="es-ES" sz="2000" dirty="0" smtClean="0">
                <a:solidFill>
                  <a:schemeClr val="tx1">
                    <a:lumMod val="65000"/>
                    <a:lumOff val="35000"/>
                  </a:schemeClr>
                </a:solidFill>
                <a:latin typeface="Arial" pitchFamily="34" charset="0"/>
                <a:cs typeface="Arial" pitchFamily="34" charset="0"/>
              </a:rPr>
              <a:t> es de tipo </a:t>
            </a:r>
            <a:r>
              <a:rPr lang="es-ES" sz="2000" dirty="0" err="1" smtClean="0">
                <a:solidFill>
                  <a:schemeClr val="tx1">
                    <a:lumMod val="65000"/>
                    <a:lumOff val="35000"/>
                  </a:schemeClr>
                </a:solidFill>
                <a:latin typeface="Arial" pitchFamily="34" charset="0"/>
                <a:cs typeface="Arial" pitchFamily="34" charset="0"/>
              </a:rPr>
              <a:t>MiClase</a:t>
            </a:r>
            <a:r>
              <a:rPr lang="es-ES" sz="2000" dirty="0" smtClean="0">
                <a:solidFill>
                  <a:schemeClr val="tx1">
                    <a:lumMod val="65000"/>
                    <a:lumOff val="35000"/>
                  </a:schemeClr>
                </a:solidFill>
                <a:latin typeface="Arial" pitchFamily="34" charset="0"/>
                <a:cs typeface="Arial" pitchFamily="34" charset="0"/>
              </a:rPr>
              <a:t> antes de realizar el cast.</a:t>
            </a:r>
          </a:p>
          <a:p>
            <a:r>
              <a:rPr lang="es-ES" sz="2000" dirty="0" smtClean="0">
                <a:solidFill>
                  <a:schemeClr val="tx1">
                    <a:lumMod val="65000"/>
                    <a:lumOff val="35000"/>
                  </a:schemeClr>
                </a:solidFill>
                <a:latin typeface="Arial" pitchFamily="34" charset="0"/>
                <a:cs typeface="Arial" pitchFamily="34" charset="0"/>
              </a:rPr>
              <a:t>Esto lo hacemos con la expresión </a:t>
            </a:r>
            <a:r>
              <a:rPr lang="es-ES" sz="2000" b="1" dirty="0" err="1" smtClean="0">
                <a:solidFill>
                  <a:schemeClr val="tx1">
                    <a:lumMod val="65000"/>
                    <a:lumOff val="35000"/>
                  </a:schemeClr>
                </a:solidFill>
                <a:latin typeface="Arial" pitchFamily="34" charset="0"/>
                <a:cs typeface="Arial" pitchFamily="34" charset="0"/>
              </a:rPr>
              <a:t>instanceof</a:t>
            </a:r>
            <a:r>
              <a:rPr lang="es-ES" sz="2000" dirty="0" smtClean="0">
                <a:solidFill>
                  <a:schemeClr val="tx1">
                    <a:lumMod val="65000"/>
                    <a:lumOff val="35000"/>
                  </a:schemeClr>
                </a:solidFill>
                <a:latin typeface="Arial" pitchFamily="34" charset="0"/>
                <a:cs typeface="Arial" pitchFamily="34" charset="0"/>
              </a:rPr>
              <a:t>.</a:t>
            </a:r>
          </a:p>
          <a:p>
            <a:endParaRPr lang="es-ES" sz="2000" dirty="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50" y="2856706"/>
            <a:ext cx="7221537"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arcador de contenido 2"/>
          <p:cNvSpPr txBox="1">
            <a:spLocks/>
          </p:cNvSpPr>
          <p:nvPr/>
        </p:nvSpPr>
        <p:spPr>
          <a:xfrm>
            <a:off x="460373" y="5805264"/>
            <a:ext cx="8288089" cy="42342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smtClean="0">
                <a:solidFill>
                  <a:schemeClr val="tx1">
                    <a:lumMod val="65000"/>
                    <a:lumOff val="35000"/>
                  </a:schemeClr>
                </a:solidFill>
                <a:latin typeface="Arial" pitchFamily="34" charset="0"/>
                <a:cs typeface="Arial" pitchFamily="34" charset="0"/>
              </a:rPr>
              <a:t>De esta forma si pasamos otro tipo de clase, devolveremos false.</a:t>
            </a:r>
          </a:p>
          <a:p>
            <a:endParaRPr lang="es-ES" sz="2000" dirty="0">
              <a:solidFill>
                <a:schemeClr val="tx1">
                  <a:lumMod val="65000"/>
                  <a:lumOff val="35000"/>
                </a:schemeClr>
              </a:solidFill>
              <a:latin typeface="Arial" pitchFamily="34" charset="0"/>
              <a:cs typeface="Arial" pitchFamily="34" charset="0"/>
            </a:endParaRPr>
          </a:p>
        </p:txBody>
      </p:sp>
      <p:sp>
        <p:nvSpPr>
          <p:cNvPr id="12"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5</a:t>
            </a:r>
            <a:r>
              <a:rPr lang="es-ES" dirty="0" smtClean="0">
                <a:solidFill>
                  <a:schemeClr val="bg1"/>
                </a:solidFill>
                <a:latin typeface="Arial" pitchFamily="34" charset="0"/>
                <a:cs typeface="Arial" pitchFamily="34" charset="0"/>
              </a:rPr>
              <a:t>. </a:t>
            </a:r>
            <a:r>
              <a:rPr lang="es-ES" dirty="0">
                <a:solidFill>
                  <a:schemeClr val="bg1"/>
                </a:solidFill>
                <a:latin typeface="Arial" pitchFamily="34" charset="0"/>
                <a:cs typeface="Arial" pitchFamily="34" charset="0"/>
              </a:rPr>
              <a:t>Instanciación y Casteo</a:t>
            </a:r>
          </a:p>
        </p:txBody>
      </p:sp>
      <p:sp>
        <p:nvSpPr>
          <p:cNvPr id="13"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11622877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523104"/>
            <a:ext cx="8593498" cy="27699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tx1">
                    <a:lumMod val="65000"/>
                    <a:lumOff val="35000"/>
                  </a:schemeClr>
                </a:solidFill>
                <a:latin typeface="Arial" pitchFamily="34" charset="0"/>
                <a:cs typeface="Arial" pitchFamily="34" charset="0"/>
              </a:rPr>
              <a:t>Escribir una clase que represente un rectángulo. Deberá tener los siguientes métodos:</a:t>
            </a:r>
          </a:p>
          <a:p>
            <a:pPr lvl="1"/>
            <a:r>
              <a:rPr lang="es-ES" sz="1600" dirty="0" err="1">
                <a:solidFill>
                  <a:schemeClr val="tx1">
                    <a:lumMod val="65000"/>
                    <a:lumOff val="35000"/>
                  </a:schemeClr>
                </a:solidFill>
                <a:latin typeface="Arial" pitchFamily="34" charset="0"/>
                <a:cs typeface="Arial" pitchFamily="34" charset="0"/>
              </a:rPr>
              <a:t>toString</a:t>
            </a:r>
            <a:r>
              <a:rPr lang="es-ES" sz="1600" dirty="0">
                <a:solidFill>
                  <a:schemeClr val="tx1">
                    <a:lumMod val="65000"/>
                    <a:lumOff val="35000"/>
                  </a:schemeClr>
                </a:solidFill>
                <a:latin typeface="Arial" pitchFamily="34" charset="0"/>
                <a:cs typeface="Arial" pitchFamily="34" charset="0"/>
              </a:rPr>
              <a:t>(): Mostrará la información del rectángulo. Ejemplo “x: 1, y: 0, h: 22, w: 53”</a:t>
            </a:r>
          </a:p>
          <a:p>
            <a:pPr lvl="1"/>
            <a:r>
              <a:rPr lang="es-ES" sz="1600" dirty="0" err="1">
                <a:solidFill>
                  <a:schemeClr val="tx1">
                    <a:lumMod val="65000"/>
                    <a:lumOff val="35000"/>
                  </a:schemeClr>
                </a:solidFill>
                <a:latin typeface="Arial" pitchFamily="34" charset="0"/>
                <a:cs typeface="Arial" pitchFamily="34" charset="0"/>
              </a:rPr>
              <a:t>equals</a:t>
            </a:r>
            <a:r>
              <a:rPr lang="es-ES" sz="1600" dirty="0">
                <a:solidFill>
                  <a:schemeClr val="tx1">
                    <a:lumMod val="65000"/>
                    <a:lumOff val="35000"/>
                  </a:schemeClr>
                </a:solidFill>
                <a:latin typeface="Arial" pitchFamily="34" charset="0"/>
                <a:cs typeface="Arial" pitchFamily="34" charset="0"/>
              </a:rPr>
              <a:t>(</a:t>
            </a:r>
            <a:r>
              <a:rPr lang="es-ES" sz="1600" dirty="0" err="1">
                <a:solidFill>
                  <a:schemeClr val="tx1">
                    <a:lumMod val="65000"/>
                    <a:lumOff val="35000"/>
                  </a:schemeClr>
                </a:solidFill>
                <a:latin typeface="Arial" pitchFamily="34" charset="0"/>
                <a:cs typeface="Arial" pitchFamily="34" charset="0"/>
              </a:rPr>
              <a:t>Object</a:t>
            </a:r>
            <a:r>
              <a:rPr lang="es-ES" sz="1600" dirty="0">
                <a:solidFill>
                  <a:schemeClr val="tx1">
                    <a:lumMod val="65000"/>
                    <a:lumOff val="35000"/>
                  </a:schemeClr>
                </a:solidFill>
                <a:latin typeface="Arial" pitchFamily="34" charset="0"/>
                <a:cs typeface="Arial" pitchFamily="34" charset="0"/>
              </a:rPr>
              <a:t> o): Devolverá true si dos rectángulos tienen el mismo volumen.</a:t>
            </a:r>
          </a:p>
          <a:p>
            <a:pPr lvl="1"/>
            <a:r>
              <a:rPr lang="es-ES" sz="1600" dirty="0" err="1">
                <a:solidFill>
                  <a:schemeClr val="tx1">
                    <a:lumMod val="65000"/>
                    <a:lumOff val="35000"/>
                  </a:schemeClr>
                </a:solidFill>
                <a:latin typeface="Arial" pitchFamily="34" charset="0"/>
                <a:cs typeface="Arial" pitchFamily="34" charset="0"/>
              </a:rPr>
              <a:t>Getters</a:t>
            </a:r>
            <a:r>
              <a:rPr lang="es-ES" sz="1600" dirty="0">
                <a:solidFill>
                  <a:schemeClr val="tx1">
                    <a:lumMod val="65000"/>
                    <a:lumOff val="35000"/>
                  </a:schemeClr>
                </a:solidFill>
                <a:latin typeface="Arial" pitchFamily="34" charset="0"/>
                <a:cs typeface="Arial" pitchFamily="34" charset="0"/>
              </a:rPr>
              <a:t> y </a:t>
            </a:r>
            <a:r>
              <a:rPr lang="es-ES" sz="1600" dirty="0" err="1">
                <a:solidFill>
                  <a:schemeClr val="tx1">
                    <a:lumMod val="65000"/>
                    <a:lumOff val="35000"/>
                  </a:schemeClr>
                </a:solidFill>
                <a:latin typeface="Arial" pitchFamily="34" charset="0"/>
                <a:cs typeface="Arial" pitchFamily="34" charset="0"/>
              </a:rPr>
              <a:t>setters</a:t>
            </a:r>
            <a:r>
              <a:rPr lang="es-ES" sz="1600" dirty="0">
                <a:solidFill>
                  <a:schemeClr val="tx1">
                    <a:lumMod val="65000"/>
                    <a:lumOff val="35000"/>
                  </a:schemeClr>
                </a:solidFill>
                <a:latin typeface="Arial" pitchFamily="34" charset="0"/>
                <a:cs typeface="Arial" pitchFamily="34" charset="0"/>
              </a:rPr>
              <a:t> de todos los atributos.</a:t>
            </a:r>
          </a:p>
          <a:p>
            <a:pPr lvl="1"/>
            <a:r>
              <a:rPr lang="es-ES" sz="1600" dirty="0">
                <a:solidFill>
                  <a:schemeClr val="tx1">
                    <a:lumMod val="65000"/>
                    <a:lumOff val="35000"/>
                  </a:schemeClr>
                </a:solidFill>
                <a:latin typeface="Arial" pitchFamily="34" charset="0"/>
                <a:cs typeface="Arial" pitchFamily="34" charset="0"/>
              </a:rPr>
              <a:t>Un constructor por defecto que inicialice el rectángulo por defecto que estará en la posición 0,0 y medirá 1 por 1 de lado.</a:t>
            </a:r>
          </a:p>
          <a:p>
            <a:pPr lvl="1"/>
            <a:r>
              <a:rPr lang="es-ES" sz="1600" dirty="0">
                <a:solidFill>
                  <a:schemeClr val="tx1">
                    <a:lumMod val="65000"/>
                    <a:lumOff val="35000"/>
                  </a:schemeClr>
                </a:solidFill>
                <a:latin typeface="Arial" pitchFamily="34" charset="0"/>
                <a:cs typeface="Arial" pitchFamily="34" charset="0"/>
              </a:rPr>
              <a:t>contiene(</a:t>
            </a:r>
            <a:r>
              <a:rPr lang="es-ES" sz="1600" dirty="0" err="1">
                <a:solidFill>
                  <a:schemeClr val="tx1">
                    <a:lumMod val="65000"/>
                    <a:lumOff val="35000"/>
                  </a:schemeClr>
                </a:solidFill>
                <a:latin typeface="Arial" pitchFamily="34" charset="0"/>
                <a:cs typeface="Arial" pitchFamily="34" charset="0"/>
              </a:rPr>
              <a:t>Collection</a:t>
            </a:r>
            <a:r>
              <a:rPr lang="es-ES" sz="1600" dirty="0">
                <a:solidFill>
                  <a:schemeClr val="tx1">
                    <a:lumMod val="65000"/>
                    <a:lumOff val="35000"/>
                  </a:schemeClr>
                </a:solidFill>
                <a:latin typeface="Arial" pitchFamily="34" charset="0"/>
                <a:cs typeface="Arial" pitchFamily="34" charset="0"/>
              </a:rPr>
              <a:t>&lt;</a:t>
            </a:r>
            <a:r>
              <a:rPr lang="es-ES" sz="1600" dirty="0" err="1">
                <a:solidFill>
                  <a:schemeClr val="tx1">
                    <a:lumMod val="65000"/>
                    <a:lumOff val="35000"/>
                  </a:schemeClr>
                </a:solidFill>
                <a:latin typeface="Arial" pitchFamily="34" charset="0"/>
                <a:cs typeface="Arial" pitchFamily="34" charset="0"/>
              </a:rPr>
              <a:t>Rectangulo</a:t>
            </a:r>
            <a:r>
              <a:rPr lang="es-ES" sz="1600" dirty="0">
                <a:solidFill>
                  <a:schemeClr val="tx1">
                    <a:lumMod val="65000"/>
                    <a:lumOff val="35000"/>
                  </a:schemeClr>
                </a:solidFill>
                <a:latin typeface="Arial" pitchFamily="34" charset="0"/>
                <a:cs typeface="Arial" pitchFamily="34" charset="0"/>
              </a:rPr>
              <a:t>&gt;): Devolverá true si el rectángulo actual contiene dentro de sí a todos los rectángulos especificados por parámetro</a:t>
            </a:r>
            <a:r>
              <a:rPr lang="es-ES" sz="1600" dirty="0" smtClean="0">
                <a:solidFill>
                  <a:schemeClr val="tx1">
                    <a:lumMod val="65000"/>
                    <a:lumOff val="35000"/>
                  </a:schemeClr>
                </a:solidFill>
                <a:latin typeface="Arial" pitchFamily="34" charset="0"/>
                <a:cs typeface="Arial" pitchFamily="34" charset="0"/>
              </a:rPr>
              <a:t>.</a:t>
            </a:r>
          </a:p>
          <a:p>
            <a:pPr lvl="1"/>
            <a:endParaRPr lang="en-US" sz="1600" dirty="0">
              <a:solidFill>
                <a:schemeClr val="tx1">
                  <a:lumMod val="65000"/>
                  <a:lumOff val="35000"/>
                </a:schemeClr>
              </a:solidFill>
              <a:latin typeface="Arial" pitchFamily="34" charset="0"/>
              <a:cs typeface="Arial" pitchFamily="34" charset="0"/>
            </a:endParaRPr>
          </a:p>
          <a:p>
            <a:pPr lvl="1"/>
            <a:endParaRPr lang="es-ES" sz="1600" dirty="0">
              <a:solidFill>
                <a:schemeClr val="tx1">
                  <a:lumMod val="65000"/>
                  <a:lumOff val="35000"/>
                </a:schemeClr>
              </a:solidFill>
              <a:latin typeface="Arial" pitchFamily="34" charset="0"/>
              <a:cs typeface="Arial" pitchFamily="34" charset="0"/>
            </a:endParaRPr>
          </a:p>
        </p:txBody>
      </p:sp>
      <p:sp>
        <p:nvSpPr>
          <p:cNvPr id="11"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Ejercicios</a:t>
            </a:r>
            <a:endParaRPr lang="es-ES" dirty="0">
              <a:solidFill>
                <a:schemeClr val="bg1"/>
              </a:solidFill>
              <a:latin typeface="Arial" pitchFamily="34" charset="0"/>
              <a:cs typeface="Arial" pitchFamily="34" charset="0"/>
            </a:endParaRPr>
          </a:p>
        </p:txBody>
      </p:sp>
      <p:sp>
        <p:nvSpPr>
          <p:cNvPr id="12"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5. Clases y Atributos</a:t>
            </a:r>
          </a:p>
        </p:txBody>
      </p:sp>
    </p:spTree>
    <p:extLst>
      <p:ext uri="{BB962C8B-B14F-4D97-AF65-F5344CB8AC3E}">
        <p14:creationId xmlns:p14="http://schemas.microsoft.com/office/powerpoint/2010/main" val="519909091"/>
      </p:ext>
    </p:extLst>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smtClean="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78</a:t>
            </a:fld>
            <a:endParaRPr lang="es-ES" dirty="0"/>
          </a:p>
        </p:txBody>
      </p:sp>
      <p:sp>
        <p:nvSpPr>
          <p:cNvPr id="5" name="2 Marcador de contenido"/>
          <p:cNvSpPr txBox="1">
            <a:spLocks/>
          </p:cNvSpPr>
          <p:nvPr/>
        </p:nvSpPr>
        <p:spPr>
          <a:xfrm>
            <a:off x="2987823" y="3933056"/>
            <a:ext cx="5616624" cy="1800200"/>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None/>
            </a:pPr>
            <a:r>
              <a:rPr lang="es-ES" sz="1600" noProof="1" smtClean="0">
                <a:solidFill>
                  <a:schemeClr val="bg1">
                    <a:lumMod val="50000"/>
                  </a:schemeClr>
                </a:solidFill>
              </a:rPr>
              <a:t>6.1</a:t>
            </a:r>
            <a:r>
              <a:rPr lang="es-ES" sz="1600" noProof="1">
                <a:solidFill>
                  <a:schemeClr val="bg1">
                    <a:lumMod val="50000"/>
                  </a:schemeClr>
                </a:solidFill>
              </a:rPr>
              <a:t>. Package e Import</a:t>
            </a:r>
          </a:p>
          <a:p>
            <a:pPr marL="0" indent="0">
              <a:buNone/>
            </a:pPr>
            <a:r>
              <a:rPr lang="es-ES" sz="1600" noProof="1" smtClean="0">
                <a:solidFill>
                  <a:schemeClr val="bg1">
                    <a:lumMod val="50000"/>
                  </a:schemeClr>
                </a:solidFill>
              </a:rPr>
              <a:t>6.2</a:t>
            </a:r>
            <a:r>
              <a:rPr lang="es-ES" sz="1600" noProof="1">
                <a:solidFill>
                  <a:schemeClr val="bg1">
                    <a:lumMod val="50000"/>
                  </a:schemeClr>
                </a:solidFill>
              </a:rPr>
              <a:t>. Herencia de Clases</a:t>
            </a:r>
          </a:p>
          <a:p>
            <a:pPr marL="0" indent="0">
              <a:buNone/>
            </a:pPr>
            <a:r>
              <a:rPr lang="es-ES" sz="1600" noProof="1" smtClean="0">
                <a:solidFill>
                  <a:schemeClr val="bg1">
                    <a:lumMod val="50000"/>
                  </a:schemeClr>
                </a:solidFill>
              </a:rPr>
              <a:t>6.3</a:t>
            </a:r>
            <a:r>
              <a:rPr lang="es-ES" sz="1600" noProof="1">
                <a:solidFill>
                  <a:schemeClr val="bg1">
                    <a:lumMod val="50000"/>
                  </a:schemeClr>
                </a:solidFill>
              </a:rPr>
              <a:t>. Sobrecargar métodos y constructores</a:t>
            </a:r>
          </a:p>
          <a:p>
            <a:pPr marL="0" indent="0">
              <a:buNone/>
            </a:pPr>
            <a:r>
              <a:rPr lang="es-ES" sz="1600" noProof="1" smtClean="0">
                <a:solidFill>
                  <a:schemeClr val="bg1">
                    <a:lumMod val="50000"/>
                  </a:schemeClr>
                </a:solidFill>
              </a:rPr>
              <a:t>6.4</a:t>
            </a:r>
            <a:r>
              <a:rPr lang="es-ES" sz="1600" noProof="1">
                <a:solidFill>
                  <a:schemeClr val="bg1">
                    <a:lumMod val="50000"/>
                  </a:schemeClr>
                </a:solidFill>
              </a:rPr>
              <a:t>. Clases Abstractas</a:t>
            </a:r>
          </a:p>
          <a:p>
            <a:pPr marL="0" indent="0">
              <a:buNone/>
            </a:pPr>
            <a:r>
              <a:rPr lang="es-ES" sz="1600" noProof="1" smtClean="0">
                <a:solidFill>
                  <a:schemeClr val="bg1">
                    <a:lumMod val="50000"/>
                  </a:schemeClr>
                </a:solidFill>
              </a:rPr>
              <a:t>6.5</a:t>
            </a:r>
            <a:r>
              <a:rPr lang="es-ES" sz="1600" noProof="1">
                <a:solidFill>
                  <a:schemeClr val="bg1">
                    <a:lumMod val="50000"/>
                  </a:schemeClr>
                </a:solidFill>
              </a:rPr>
              <a:t>. Interfaces</a:t>
            </a:r>
          </a:p>
          <a:p>
            <a:pPr marL="0" indent="0">
              <a:buNone/>
            </a:pPr>
            <a:r>
              <a:rPr lang="es-ES" sz="1600" noProof="1" smtClean="0">
                <a:solidFill>
                  <a:schemeClr val="bg1">
                    <a:lumMod val="50000"/>
                  </a:schemeClr>
                </a:solidFill>
              </a:rPr>
              <a:t>6.6</a:t>
            </a:r>
            <a:r>
              <a:rPr lang="es-ES" sz="1600" noProof="1">
                <a:solidFill>
                  <a:schemeClr val="bg1">
                    <a:lumMod val="50000"/>
                  </a:schemeClr>
                </a:solidFill>
              </a:rPr>
              <a:t>. Excepciones</a:t>
            </a:r>
          </a:p>
          <a:p>
            <a:pPr marL="0" indent="0">
              <a:buNone/>
            </a:pPr>
            <a:r>
              <a:rPr lang="es-ES" sz="1600" noProof="1" smtClean="0">
                <a:solidFill>
                  <a:schemeClr val="bg1">
                    <a:lumMod val="50000"/>
                  </a:schemeClr>
                </a:solidFill>
              </a:rPr>
              <a:t>6.7</a:t>
            </a:r>
            <a:r>
              <a:rPr lang="es-ES" sz="1600" noProof="1">
                <a:solidFill>
                  <a:schemeClr val="bg1">
                    <a:lumMod val="50000"/>
                  </a:schemeClr>
                </a:solidFill>
              </a:rPr>
              <a:t>. Ejercicios</a:t>
            </a:r>
            <a:endParaRPr lang="es-ES" sz="1600" dirty="0">
              <a:solidFill>
                <a:schemeClr val="bg1">
                  <a:lumMod val="50000"/>
                </a:schemeClr>
              </a:solidFill>
            </a:endParaRPr>
          </a:p>
          <a:p>
            <a:pPr marL="698500" lvl="1" indent="-342900">
              <a:buFont typeface="+mj-lt"/>
              <a:buAutoNum type="arabicPeriod"/>
            </a:pPr>
            <a:endParaRPr lang="es-ES" sz="1200" b="1" dirty="0"/>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6</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a:solidFill>
                  <a:srgbClr val="9AAE04"/>
                </a:solidFill>
                <a:latin typeface="Arial" pitchFamily="34" charset="0"/>
                <a:ea typeface="+mj-ea"/>
                <a:cs typeface="Arial" pitchFamily="34" charset="0"/>
              </a:rPr>
              <a:t>Programación OO</a:t>
            </a:r>
            <a:endParaRPr lang="es-ES" dirty="0"/>
          </a:p>
        </p:txBody>
      </p:sp>
    </p:spTree>
    <p:extLst>
      <p:ext uri="{BB962C8B-B14F-4D97-AF65-F5344CB8AC3E}">
        <p14:creationId xmlns:p14="http://schemas.microsoft.com/office/powerpoint/2010/main" val="30055720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Package e Import</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245195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Los </a:t>
            </a:r>
            <a:r>
              <a:rPr lang="es-ES" sz="2000" b="1" dirty="0">
                <a:solidFill>
                  <a:schemeClr val="tx1">
                    <a:lumMod val="65000"/>
                    <a:lumOff val="35000"/>
                  </a:schemeClr>
                </a:solidFill>
              </a:rPr>
              <a:t>p</a:t>
            </a:r>
            <a:r>
              <a:rPr lang="es-ES" sz="2000" b="1" dirty="0" smtClean="0">
                <a:solidFill>
                  <a:schemeClr val="tx1">
                    <a:lumMod val="65000"/>
                    <a:lumOff val="35000"/>
                  </a:schemeClr>
                </a:solidFill>
              </a:rPr>
              <a:t>ackages</a:t>
            </a:r>
            <a:r>
              <a:rPr lang="es-ES" sz="2000" dirty="0" smtClean="0">
                <a:solidFill>
                  <a:schemeClr val="tx1">
                    <a:lumMod val="65000"/>
                    <a:lumOff val="35000"/>
                  </a:schemeClr>
                </a:solidFill>
              </a:rPr>
              <a:t> son un agrupamiento de clases con características comunes y se utilizan en Java para:</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Evitar conflictos de nombres.</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Controlar el acceso a clases.</a:t>
            </a:r>
          </a:p>
          <a:p>
            <a:pPr marL="342900" indent="-342900">
              <a:spcAft>
                <a:spcPts val="1000"/>
              </a:spcAft>
              <a:buFont typeface="Arial" panose="020B0604020202020204" pitchFamily="34" charset="0"/>
              <a:buChar char="•"/>
            </a:pPr>
            <a:r>
              <a:rPr lang="es-ES" sz="2000" dirty="0">
                <a:solidFill>
                  <a:schemeClr val="tx1">
                    <a:lumMod val="65000"/>
                    <a:lumOff val="35000"/>
                  </a:schemeClr>
                </a:solidFill>
              </a:rPr>
              <a:t>Facilitar la búsqueda </a:t>
            </a:r>
            <a:r>
              <a:rPr lang="es-ES" sz="2000" dirty="0" smtClean="0">
                <a:solidFill>
                  <a:schemeClr val="tx1">
                    <a:lumMod val="65000"/>
                    <a:lumOff val="35000"/>
                  </a:schemeClr>
                </a:solidFill>
              </a:rPr>
              <a:t>de clases, interfaces</a:t>
            </a:r>
            <a:r>
              <a:rPr lang="es-ES" sz="2000" dirty="0">
                <a:solidFill>
                  <a:schemeClr val="tx1">
                    <a:lumMod val="65000"/>
                    <a:lumOff val="35000"/>
                  </a:schemeClr>
                </a:solidFill>
              </a:rPr>
              <a:t>, enumeraciones etc</a:t>
            </a:r>
            <a:r>
              <a:rPr lang="es-ES" sz="2000" dirty="0" smtClean="0">
                <a:solidFill>
                  <a:schemeClr val="tx1">
                    <a:lumMod val="65000"/>
                    <a:lumOff val="35000"/>
                  </a:schemeClr>
                </a:solidFill>
              </a:rPr>
              <a:t>.</a:t>
            </a:r>
          </a:p>
          <a:p>
            <a:pPr marL="342900" indent="-342900">
              <a:spcAft>
                <a:spcPts val="1000"/>
              </a:spcAft>
              <a:buFont typeface="Arial" panose="020B0604020202020204" pitchFamily="34" charset="0"/>
              <a:buChar char="•"/>
            </a:pPr>
            <a:endParaRPr lang="es-ES" sz="2000" dirty="0" smtClean="0">
              <a:solidFill>
                <a:schemeClr val="tx1">
                  <a:lumMod val="65000"/>
                  <a:lumOff val="35000"/>
                </a:schemeClr>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959" y="5109139"/>
            <a:ext cx="3317353" cy="1200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467544" y="3501007"/>
            <a:ext cx="5318993" cy="3216265"/>
          </a:xfrm>
          <a:prstGeom prst="rect">
            <a:avLst/>
          </a:prstGeom>
          <a:noFill/>
        </p:spPr>
        <p:txBody>
          <a:bodyPr wrap="square" rtlCol="0">
            <a:spAutoFit/>
          </a:bodyPr>
          <a:lstStyle/>
          <a:p>
            <a:pPr marL="342900" indent="-342900">
              <a:spcAft>
                <a:spcPts val="1000"/>
              </a:spcAft>
              <a:buFont typeface="Arial" panose="020B0604020202020204" pitchFamily="34" charset="0"/>
              <a:buChar char="•"/>
            </a:pPr>
            <a:r>
              <a:rPr lang="es-ES" sz="2000" dirty="0">
                <a:solidFill>
                  <a:schemeClr val="tx1">
                    <a:lumMod val="65000"/>
                    <a:lumOff val="35000"/>
                  </a:schemeClr>
                </a:solidFill>
                <a:latin typeface="Arial" panose="020B0604020202020204" pitchFamily="34" charset="0"/>
                <a:cs typeface="Arial" panose="020B0604020202020204" pitchFamily="34" charset="0"/>
              </a:rPr>
              <a:t>Se definen al inicio de cada clase escribiendo </a:t>
            </a:r>
            <a:r>
              <a:rPr lang="es-ES" sz="2000" b="1" dirty="0">
                <a:solidFill>
                  <a:schemeClr val="tx1">
                    <a:lumMod val="65000"/>
                    <a:lumOff val="35000"/>
                  </a:schemeClr>
                </a:solidFill>
                <a:latin typeface="Arial" panose="020B0604020202020204" pitchFamily="34" charset="0"/>
                <a:cs typeface="Arial" panose="020B0604020202020204" pitchFamily="34" charset="0"/>
              </a:rPr>
              <a:t>package</a:t>
            </a:r>
            <a:r>
              <a:rPr lang="es-ES" sz="2000" dirty="0">
                <a:solidFill>
                  <a:schemeClr val="tx1">
                    <a:lumMod val="65000"/>
                    <a:lumOff val="35000"/>
                  </a:schemeClr>
                </a:solidFill>
                <a:latin typeface="Arial" panose="020B0604020202020204" pitchFamily="34" charset="0"/>
                <a:cs typeface="Arial" panose="020B0604020202020204" pitchFamily="34" charset="0"/>
              </a:rPr>
              <a:t> y el </a:t>
            </a:r>
            <a:r>
              <a:rPr lang="es-ES" sz="2000" dirty="0" smtClean="0">
                <a:solidFill>
                  <a:schemeClr val="tx1">
                    <a:lumMod val="65000"/>
                    <a:lumOff val="35000"/>
                  </a:schemeClr>
                </a:solidFill>
                <a:latin typeface="Arial" panose="020B0604020202020204" pitchFamily="34" charset="0"/>
                <a:cs typeface="Arial" panose="020B0604020202020204" pitchFamily="34" charset="0"/>
              </a:rPr>
              <a:t>nombre</a:t>
            </a:r>
            <a:r>
              <a:rPr lang="es-ES" sz="2000" dirty="0">
                <a:solidFill>
                  <a:schemeClr val="tx1">
                    <a:lumMod val="65000"/>
                    <a:lumOff val="35000"/>
                  </a:schemeClr>
                </a:solidFill>
                <a:latin typeface="Arial" panose="020B0604020202020204" pitchFamily="34" charset="0"/>
                <a:cs typeface="Arial" panose="020B0604020202020204" pitchFamily="34" charset="0"/>
              </a:rPr>
              <a:t>.</a:t>
            </a:r>
          </a:p>
          <a:p>
            <a:pPr marL="342900" indent="-342900">
              <a:spcAft>
                <a:spcPts val="1000"/>
              </a:spcAft>
              <a:buFont typeface="Arial" panose="020B0604020202020204" pitchFamily="34" charset="0"/>
              <a:buChar char="•"/>
            </a:pPr>
            <a:r>
              <a:rPr lang="es-ES" sz="2000" dirty="0">
                <a:solidFill>
                  <a:schemeClr val="tx1">
                    <a:lumMod val="65000"/>
                    <a:lumOff val="35000"/>
                  </a:schemeClr>
                </a:solidFill>
                <a:latin typeface="Arial" panose="020B0604020202020204" pitchFamily="34" charset="0"/>
                <a:cs typeface="Arial" panose="020B0604020202020204" pitchFamily="34" charset="0"/>
              </a:rPr>
              <a:t>El nombre del paquete se convierte en una parte del nombre de la </a:t>
            </a:r>
            <a:r>
              <a:rPr lang="es-ES" sz="2000" dirty="0" smtClean="0">
                <a:solidFill>
                  <a:schemeClr val="tx1">
                    <a:lumMod val="65000"/>
                    <a:lumOff val="35000"/>
                  </a:schemeClr>
                </a:solidFill>
                <a:latin typeface="Arial" panose="020B0604020202020204" pitchFamily="34" charset="0"/>
                <a:cs typeface="Arial" panose="020B0604020202020204" pitchFamily="34" charset="0"/>
              </a:rPr>
              <a:t>clase: </a:t>
            </a:r>
            <a:r>
              <a:rPr lang="es-ES" sz="2000" b="1" dirty="0" smtClean="0">
                <a:solidFill>
                  <a:schemeClr val="tx1">
                    <a:lumMod val="65000"/>
                    <a:lumOff val="35000"/>
                  </a:schemeClr>
                </a:solidFill>
                <a:latin typeface="Arial" panose="020B0604020202020204" pitchFamily="34" charset="0"/>
                <a:cs typeface="Arial" panose="020B0604020202020204" pitchFamily="34" charset="0"/>
              </a:rPr>
              <a:t>new</a:t>
            </a:r>
            <a:r>
              <a:rPr lang="es-ES" sz="2000" dirty="0" smtClean="0">
                <a:solidFill>
                  <a:schemeClr val="tx1">
                    <a:lumMod val="65000"/>
                    <a:lumOff val="35000"/>
                  </a:schemeClr>
                </a:solidFill>
                <a:latin typeface="Arial" panose="020B0604020202020204" pitchFamily="34" charset="0"/>
                <a:cs typeface="Arial" panose="020B0604020202020204" pitchFamily="34" charset="0"/>
              </a:rPr>
              <a:t> </a:t>
            </a:r>
            <a:r>
              <a:rPr lang="es-ES" sz="2000" b="1" dirty="0">
                <a:solidFill>
                  <a:srgbClr val="0070C0"/>
                </a:solidFill>
                <a:latin typeface="Arial" panose="020B0604020202020204" pitchFamily="34" charset="0"/>
                <a:cs typeface="Arial" panose="020B0604020202020204" pitchFamily="34" charset="0"/>
              </a:rPr>
              <a:t>com.everis.models</a:t>
            </a:r>
            <a:r>
              <a:rPr lang="es-ES" sz="2000" dirty="0">
                <a:solidFill>
                  <a:schemeClr val="tx1">
                    <a:lumMod val="65000"/>
                    <a:lumOff val="35000"/>
                  </a:schemeClr>
                </a:solidFill>
                <a:latin typeface="Arial" panose="020B0604020202020204" pitchFamily="34" charset="0"/>
                <a:cs typeface="Arial" panose="020B0604020202020204" pitchFamily="34" charset="0"/>
              </a:rPr>
              <a:t>.</a:t>
            </a:r>
            <a:r>
              <a:rPr lang="es-ES" sz="2000" b="1" dirty="0">
                <a:solidFill>
                  <a:schemeClr val="accent5">
                    <a:lumMod val="50000"/>
                  </a:schemeClr>
                </a:solidFill>
                <a:latin typeface="Arial" panose="020B0604020202020204" pitchFamily="34" charset="0"/>
                <a:cs typeface="Arial" panose="020B0604020202020204" pitchFamily="34" charset="0"/>
              </a:rPr>
              <a:t>Fruit</a:t>
            </a:r>
            <a:r>
              <a:rPr lang="es-ES" sz="2000" dirty="0" smtClean="0">
                <a:solidFill>
                  <a:schemeClr val="tx1">
                    <a:lumMod val="65000"/>
                    <a:lumOff val="35000"/>
                  </a:schemeClr>
                </a:solidFill>
                <a:latin typeface="Arial" panose="020B0604020202020204" pitchFamily="34" charset="0"/>
                <a:cs typeface="Arial" panose="020B0604020202020204" pitchFamily="34" charset="0"/>
              </a:rPr>
              <a:t>().</a:t>
            </a:r>
            <a:endParaRPr lang="es-ES"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pPr>
            <a:r>
              <a:rPr lang="es-ES" sz="2000" dirty="0">
                <a:solidFill>
                  <a:schemeClr val="tx1">
                    <a:lumMod val="65000"/>
                    <a:lumOff val="35000"/>
                  </a:schemeClr>
                </a:solidFill>
                <a:latin typeface="Arial" panose="020B0604020202020204" pitchFamily="34" charset="0"/>
                <a:cs typeface="Arial" panose="020B0604020202020204" pitchFamily="34" charset="0"/>
              </a:rPr>
              <a:t>El nombre del paquete debe coincidir con la estructura de directorio donde reside el bytecode correspondiente.</a:t>
            </a:r>
          </a:p>
          <a:p>
            <a:endParaRPr lang="es-ES"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2635" y="3569965"/>
            <a:ext cx="2429765" cy="579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71100"/>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5. Marcar las opciones de asociación y acceso directo pertinentes</a:t>
            </a: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6" name="Imagen 5"/>
          <p:cNvPicPr>
            <a:picLocks noChangeAspect="1"/>
          </p:cNvPicPr>
          <p:nvPr/>
        </p:nvPicPr>
        <p:blipFill>
          <a:blip r:embed="rId3"/>
          <a:stretch>
            <a:fillRect/>
          </a:stretch>
        </p:blipFill>
        <p:spPr>
          <a:xfrm>
            <a:off x="1547664" y="1947285"/>
            <a:ext cx="6079919" cy="4727472"/>
          </a:xfrm>
          <a:prstGeom prst="rect">
            <a:avLst/>
          </a:prstGeom>
        </p:spPr>
      </p:pic>
    </p:spTree>
    <p:extLst>
      <p:ext uri="{BB962C8B-B14F-4D97-AF65-F5344CB8AC3E}">
        <p14:creationId xmlns:p14="http://schemas.microsoft.com/office/powerpoint/2010/main" val="2382081732"/>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Package e Import</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862870"/>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Entre los paquetes mas usados de java están:</a:t>
            </a:r>
          </a:p>
          <a:p>
            <a:pPr marL="342900" indent="-342900">
              <a:spcAft>
                <a:spcPts val="1000"/>
              </a:spcAft>
              <a:buFont typeface="Arial" panose="020B0604020202020204" pitchFamily="34" charset="0"/>
              <a:buChar char="•"/>
            </a:pPr>
            <a:r>
              <a:rPr lang="es-ES" sz="2000" b="1" u="sng" dirty="0" smtClean="0">
                <a:solidFill>
                  <a:schemeClr val="tx1">
                    <a:lumMod val="65000"/>
                    <a:lumOff val="35000"/>
                  </a:schemeClr>
                </a:solidFill>
              </a:rPr>
              <a:t>java.lang</a:t>
            </a:r>
            <a:r>
              <a:rPr lang="es-ES" sz="2000" dirty="0">
                <a:solidFill>
                  <a:schemeClr val="tx1">
                    <a:lumMod val="65000"/>
                    <a:lumOff val="35000"/>
                  </a:schemeClr>
                </a:solidFill>
              </a:rPr>
              <a:t>:</a:t>
            </a:r>
            <a:r>
              <a:rPr lang="es-ES" sz="2000" dirty="0" smtClean="0">
                <a:solidFill>
                  <a:schemeClr val="tx1">
                    <a:lumMod val="65000"/>
                    <a:lumOff val="35000"/>
                  </a:schemeClr>
                </a:solidFill>
              </a:rPr>
              <a:t> agrupa las clases fundamentales para programar, incluyendo tipos como </a:t>
            </a:r>
            <a:r>
              <a:rPr lang="es-ES" sz="2000" b="1" dirty="0" smtClean="0">
                <a:solidFill>
                  <a:schemeClr val="tx1">
                    <a:lumMod val="65000"/>
                    <a:lumOff val="35000"/>
                  </a:schemeClr>
                </a:solidFill>
              </a:rPr>
              <a:t>Boolean</a:t>
            </a:r>
            <a:r>
              <a:rPr lang="es-ES" sz="2000" dirty="0" smtClean="0">
                <a:solidFill>
                  <a:schemeClr val="tx1">
                    <a:lumMod val="65000"/>
                    <a:lumOff val="35000"/>
                  </a:schemeClr>
                </a:solidFill>
              </a:rPr>
              <a:t> o </a:t>
            </a:r>
            <a:r>
              <a:rPr lang="es-ES" sz="2000" b="1" dirty="0" smtClean="0">
                <a:solidFill>
                  <a:schemeClr val="tx1">
                    <a:lumMod val="65000"/>
                    <a:lumOff val="35000"/>
                  </a:schemeClr>
                </a:solidFill>
              </a:rPr>
              <a:t>Double</a:t>
            </a:r>
            <a:r>
              <a:rPr lang="es-ES" sz="2000" dirty="0" smtClean="0">
                <a:solidFill>
                  <a:schemeClr val="tx1">
                    <a:lumMod val="65000"/>
                    <a:lumOff val="35000"/>
                  </a:schemeClr>
                </a:solidFill>
              </a:rPr>
              <a:t>, interfaces como </a:t>
            </a:r>
            <a:r>
              <a:rPr lang="es-ES" sz="2000" b="1" dirty="0" smtClean="0">
                <a:solidFill>
                  <a:schemeClr val="tx1">
                    <a:lumMod val="65000"/>
                    <a:lumOff val="35000"/>
                  </a:schemeClr>
                </a:solidFill>
              </a:rPr>
              <a:t>Cloneable</a:t>
            </a:r>
            <a:r>
              <a:rPr lang="es-ES" sz="2000" dirty="0" smtClean="0">
                <a:solidFill>
                  <a:schemeClr val="tx1">
                    <a:lumMod val="65000"/>
                    <a:lumOff val="35000"/>
                  </a:schemeClr>
                </a:solidFill>
              </a:rPr>
              <a:t> o </a:t>
            </a:r>
            <a:r>
              <a:rPr lang="es-ES" sz="2000" b="1" dirty="0" smtClean="0">
                <a:solidFill>
                  <a:schemeClr val="tx1">
                    <a:lumMod val="65000"/>
                    <a:lumOff val="35000"/>
                  </a:schemeClr>
                </a:solidFill>
              </a:rPr>
              <a:t>Comparable</a:t>
            </a:r>
            <a:r>
              <a:rPr lang="es-ES" sz="2000" dirty="0" smtClean="0">
                <a:solidFill>
                  <a:schemeClr val="tx1">
                    <a:lumMod val="65000"/>
                    <a:lumOff val="35000"/>
                  </a:schemeClr>
                </a:solidFill>
              </a:rPr>
              <a:t>, excepciones como </a:t>
            </a:r>
            <a:r>
              <a:rPr lang="es-ES" sz="2000" b="1" dirty="0" smtClean="0">
                <a:solidFill>
                  <a:schemeClr val="tx1">
                    <a:lumMod val="65000"/>
                    <a:lumOff val="35000"/>
                  </a:schemeClr>
                </a:solidFill>
              </a:rPr>
              <a:t>ArithmeticException</a:t>
            </a:r>
            <a:r>
              <a:rPr lang="es-ES" sz="2000" dirty="0">
                <a:solidFill>
                  <a:schemeClr val="tx1">
                    <a:lumMod val="65000"/>
                    <a:lumOff val="35000"/>
                  </a:schemeClr>
                </a:solidFill>
              </a:rPr>
              <a:t> </a:t>
            </a:r>
            <a:r>
              <a:rPr lang="es-ES" sz="2000" dirty="0" smtClean="0">
                <a:solidFill>
                  <a:schemeClr val="tx1">
                    <a:lumMod val="65000"/>
                    <a:lumOff val="35000"/>
                  </a:schemeClr>
                </a:solidFill>
              </a:rPr>
              <a:t>etc.</a:t>
            </a:r>
          </a:p>
          <a:p>
            <a:pPr marL="342900" indent="-342900">
              <a:spcAft>
                <a:spcPts val="1000"/>
              </a:spcAft>
              <a:buFont typeface="Arial" panose="020B0604020202020204" pitchFamily="34" charset="0"/>
              <a:buChar char="•"/>
            </a:pPr>
            <a:endParaRPr lang="es-ES" sz="2000" dirty="0" smtClean="0">
              <a:solidFill>
                <a:schemeClr val="tx1">
                  <a:lumMod val="65000"/>
                  <a:lumOff val="35000"/>
                </a:schemeClr>
              </a:solidFill>
            </a:endParaRPr>
          </a:p>
          <a:p>
            <a:pPr marL="342900" indent="-342900">
              <a:spcAft>
                <a:spcPts val="1000"/>
              </a:spcAft>
              <a:buFont typeface="Arial" panose="020B0604020202020204" pitchFamily="34" charset="0"/>
              <a:buChar char="•"/>
            </a:pPr>
            <a:r>
              <a:rPr lang="es-ES" sz="2000" dirty="0">
                <a:solidFill>
                  <a:schemeClr val="tx1">
                    <a:lumMod val="65000"/>
                    <a:lumOff val="35000"/>
                  </a:schemeClr>
                </a:solidFill>
              </a:rPr>
              <a:t>j</a:t>
            </a:r>
            <a:r>
              <a:rPr lang="es-ES" sz="2000" b="1" u="sng" dirty="0">
                <a:solidFill>
                  <a:schemeClr val="tx1">
                    <a:lumMod val="65000"/>
                    <a:lumOff val="35000"/>
                  </a:schemeClr>
                </a:solidFill>
              </a:rPr>
              <a:t>ava.io</a:t>
            </a:r>
            <a:r>
              <a:rPr lang="es-ES" sz="2000" dirty="0">
                <a:solidFill>
                  <a:schemeClr val="tx1">
                    <a:lumMod val="65000"/>
                    <a:lumOff val="35000"/>
                  </a:schemeClr>
                </a:solidFill>
              </a:rPr>
              <a:t>: Este paquete proporciona al sistema las entradas y salidas a través de flujos de datos, las serializaciones y el acceso al sistema de ficheros: </a:t>
            </a:r>
            <a:r>
              <a:rPr lang="es-ES" sz="2000" b="1" dirty="0">
                <a:solidFill>
                  <a:schemeClr val="tx1">
                    <a:lumMod val="65000"/>
                    <a:lumOff val="35000"/>
                  </a:schemeClr>
                </a:solidFill>
              </a:rPr>
              <a:t>File</a:t>
            </a:r>
            <a:r>
              <a:rPr lang="es-ES" sz="2000" dirty="0">
                <a:solidFill>
                  <a:schemeClr val="tx1">
                    <a:lumMod val="65000"/>
                    <a:lumOff val="35000"/>
                  </a:schemeClr>
                </a:solidFill>
              </a:rPr>
              <a:t>.isDirectory(), </a:t>
            </a:r>
            <a:r>
              <a:rPr lang="es-ES" sz="2000" b="1" dirty="0">
                <a:solidFill>
                  <a:schemeClr val="tx1">
                    <a:lumMod val="65000"/>
                    <a:lumOff val="35000"/>
                  </a:schemeClr>
                </a:solidFill>
              </a:rPr>
              <a:t>InputStream</a:t>
            </a:r>
            <a:r>
              <a:rPr lang="es-ES" sz="2000" dirty="0">
                <a:solidFill>
                  <a:schemeClr val="tx1">
                    <a:lumMod val="65000"/>
                    <a:lumOff val="35000"/>
                  </a:schemeClr>
                </a:solidFill>
              </a:rPr>
              <a:t>.read</a:t>
            </a:r>
            <a:r>
              <a:rPr lang="es-ES" sz="2000" dirty="0" smtClean="0">
                <a:solidFill>
                  <a:schemeClr val="tx1">
                    <a:lumMod val="65000"/>
                    <a:lumOff val="35000"/>
                  </a:schemeClr>
                </a:solidFill>
              </a:rPr>
              <a:t>()…</a:t>
            </a:r>
          </a:p>
          <a:p>
            <a:pPr marL="342900" indent="-342900">
              <a:spcAft>
                <a:spcPts val="1000"/>
              </a:spcAft>
              <a:buFont typeface="Arial" panose="020B0604020202020204" pitchFamily="34" charset="0"/>
              <a:buChar char="•"/>
            </a:pPr>
            <a:endParaRPr lang="es-ES" sz="2000" dirty="0">
              <a:solidFill>
                <a:schemeClr val="tx1">
                  <a:lumMod val="65000"/>
                  <a:lumOff val="35000"/>
                </a:schemeClr>
              </a:solidFill>
            </a:endParaRPr>
          </a:p>
          <a:p>
            <a:pPr marL="342900" indent="-342900">
              <a:spcAft>
                <a:spcPts val="1000"/>
              </a:spcAft>
              <a:buFont typeface="Arial" panose="020B0604020202020204" pitchFamily="34" charset="0"/>
              <a:buChar char="•"/>
            </a:pPr>
            <a:r>
              <a:rPr lang="es-ES" sz="2000" dirty="0">
                <a:solidFill>
                  <a:schemeClr val="tx1">
                    <a:lumMod val="65000"/>
                    <a:lumOff val="35000"/>
                  </a:schemeClr>
                </a:solidFill>
              </a:rPr>
              <a:t>j</a:t>
            </a:r>
            <a:r>
              <a:rPr lang="es-ES" sz="2000" b="1" u="sng" dirty="0">
                <a:solidFill>
                  <a:schemeClr val="tx1">
                    <a:lumMod val="65000"/>
                    <a:lumOff val="35000"/>
                  </a:schemeClr>
                </a:solidFill>
              </a:rPr>
              <a:t>ava.utils</a:t>
            </a:r>
            <a:r>
              <a:rPr lang="es-ES" sz="2000" dirty="0">
                <a:solidFill>
                  <a:schemeClr val="tx1">
                    <a:lumMod val="65000"/>
                    <a:lumOff val="35000"/>
                  </a:schemeClr>
                </a:solidFill>
              </a:rPr>
              <a:t>: Contiene clases relacionadas con colecciones, fechas, eventos, internacionalización y otras utilidades.</a:t>
            </a:r>
          </a:p>
          <a:p>
            <a:pPr marL="342900" indent="-342900">
              <a:spcAft>
                <a:spcPts val="1000"/>
              </a:spcAft>
              <a:buFont typeface="Arial" panose="020B0604020202020204" pitchFamily="34" charset="0"/>
              <a:buChar char="•"/>
            </a:pPr>
            <a:endParaRPr lang="es-ES" sz="2000" dirty="0">
              <a:solidFill>
                <a:schemeClr val="tx1">
                  <a:lumMod val="65000"/>
                  <a:lumOff val="35000"/>
                </a:schemeClr>
              </a:solidFill>
            </a:endParaRPr>
          </a:p>
        </p:txBody>
      </p:sp>
    </p:spTree>
    <p:extLst>
      <p:ext uri="{BB962C8B-B14F-4D97-AF65-F5344CB8AC3E}">
        <p14:creationId xmlns:p14="http://schemas.microsoft.com/office/powerpoint/2010/main" val="2617325515"/>
      </p:ext>
    </p:extLst>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Package e Import</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83612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b="1" dirty="0" smtClean="0">
                <a:solidFill>
                  <a:schemeClr val="tx1">
                    <a:lumMod val="65000"/>
                    <a:lumOff val="35000"/>
                  </a:schemeClr>
                </a:solidFill>
              </a:rPr>
              <a:t>java.lang.Comparable</a:t>
            </a:r>
          </a:p>
          <a:p>
            <a:pPr>
              <a:spcAft>
                <a:spcPts val="1000"/>
              </a:spcAft>
            </a:pPr>
            <a:r>
              <a:rPr lang="en-US" sz="2000" noProof="1" smtClean="0">
                <a:solidFill>
                  <a:schemeClr val="tx1">
                    <a:lumMod val="65000"/>
                    <a:lumOff val="35000"/>
                  </a:schemeClr>
                </a:solidFill>
              </a:rPr>
              <a:t>Si queremos ordenar una lista de frutas por su cantidad</a:t>
            </a:r>
            <a:r>
              <a:rPr lang="en-US" sz="2000" dirty="0" smtClean="0">
                <a:solidFill>
                  <a:schemeClr val="tx1">
                    <a:lumMod val="65000"/>
                    <a:lumOff val="35000"/>
                  </a:schemeClr>
                </a:solidFill>
              </a:rPr>
              <a:t>:</a:t>
            </a:r>
            <a:endParaRPr lang="es-ES" sz="2000" dirty="0">
              <a:solidFill>
                <a:schemeClr val="tx1">
                  <a:lumMod val="65000"/>
                  <a:lumOff val="35000"/>
                </a:schemeClr>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72382"/>
            <a:ext cx="2616743"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735" y="2372381"/>
            <a:ext cx="5375849" cy="1162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934" y="3557708"/>
            <a:ext cx="2105947" cy="31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856" y="4869160"/>
            <a:ext cx="4648200"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975" y="3965985"/>
            <a:ext cx="7346317" cy="559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552" y="4870822"/>
            <a:ext cx="2105947" cy="31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277" y="5250258"/>
            <a:ext cx="3719219" cy="915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1375620"/>
      </p:ext>
    </p:extLst>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Package e Import</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3888244"/>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b="1" dirty="0" smtClean="0">
                <a:solidFill>
                  <a:schemeClr val="tx1">
                    <a:lumMod val="65000"/>
                    <a:lumOff val="35000"/>
                  </a:schemeClr>
                </a:solidFill>
              </a:rPr>
              <a:t>java.io</a:t>
            </a:r>
          </a:p>
          <a:p>
            <a:pPr marL="457200" indent="-457200">
              <a:spcAft>
                <a:spcPts val="1000"/>
              </a:spcAft>
              <a:buAutoNum type="arabicPeriod"/>
            </a:pPr>
            <a:r>
              <a:rPr lang="en-US" sz="2000" noProof="1" smtClean="0">
                <a:solidFill>
                  <a:schemeClr val="tx1">
                    <a:lumMod val="65000"/>
                    <a:lumOff val="35000"/>
                  </a:schemeClr>
                </a:solidFill>
              </a:rPr>
              <a:t>Leer un fichero de disco:</a:t>
            </a:r>
          </a:p>
          <a:p>
            <a:pPr marL="457200" indent="-457200">
              <a:spcAft>
                <a:spcPts val="1000"/>
              </a:spcAft>
              <a:buAutoNum type="arabicPeriod"/>
            </a:pPr>
            <a:endParaRPr lang="en-US" sz="2000" noProof="1">
              <a:solidFill>
                <a:schemeClr val="tx1">
                  <a:lumMod val="65000"/>
                  <a:lumOff val="35000"/>
                </a:schemeClr>
              </a:solidFill>
            </a:endParaRPr>
          </a:p>
          <a:p>
            <a:pPr marL="457200" indent="-457200">
              <a:spcAft>
                <a:spcPts val="1000"/>
              </a:spcAft>
              <a:buAutoNum type="arabicPeriod"/>
            </a:pPr>
            <a:endParaRPr lang="en-US" sz="2000" noProof="1" smtClean="0">
              <a:solidFill>
                <a:schemeClr val="tx1">
                  <a:lumMod val="65000"/>
                  <a:lumOff val="35000"/>
                </a:schemeClr>
              </a:solidFill>
            </a:endParaRPr>
          </a:p>
          <a:p>
            <a:pPr marL="457200" indent="-457200">
              <a:spcAft>
                <a:spcPts val="1000"/>
              </a:spcAft>
              <a:buAutoNum type="arabicPeriod"/>
            </a:pPr>
            <a:endParaRPr lang="en-US" sz="2000" noProof="1">
              <a:solidFill>
                <a:schemeClr val="tx1">
                  <a:lumMod val="65000"/>
                  <a:lumOff val="35000"/>
                </a:schemeClr>
              </a:solidFill>
            </a:endParaRPr>
          </a:p>
          <a:p>
            <a:pPr marL="457200" indent="-457200">
              <a:spcAft>
                <a:spcPts val="1000"/>
              </a:spcAft>
              <a:buFont typeface="+mj-lt"/>
              <a:buAutoNum type="arabicPeriod"/>
            </a:pPr>
            <a:endParaRPr lang="en-US" sz="2000" noProof="1" smtClean="0">
              <a:solidFill>
                <a:schemeClr val="tx1">
                  <a:lumMod val="65000"/>
                  <a:lumOff val="35000"/>
                </a:schemeClr>
              </a:solidFill>
            </a:endParaRPr>
          </a:p>
          <a:p>
            <a:pPr marL="457200" indent="-457200">
              <a:spcAft>
                <a:spcPts val="1000"/>
              </a:spcAft>
              <a:buFont typeface="+mj-lt"/>
              <a:buAutoNum type="arabicPeriod"/>
            </a:pPr>
            <a:r>
              <a:rPr lang="en-US" sz="2000" noProof="1" smtClean="0">
                <a:solidFill>
                  <a:schemeClr val="tx1">
                    <a:lumMod val="65000"/>
                    <a:lumOff val="35000"/>
                  </a:schemeClr>
                </a:solidFill>
              </a:rPr>
              <a:t>Agregar linea a un </a:t>
            </a:r>
            <a:r>
              <a:rPr lang="en-US" sz="2000" noProof="1">
                <a:solidFill>
                  <a:schemeClr val="tx1">
                    <a:lumMod val="65000"/>
                    <a:lumOff val="35000"/>
                  </a:schemeClr>
                </a:solidFill>
              </a:rPr>
              <a:t>fichero </a:t>
            </a:r>
            <a:r>
              <a:rPr lang="en-US" sz="2000" noProof="1" smtClean="0">
                <a:solidFill>
                  <a:schemeClr val="tx1">
                    <a:lumMod val="65000"/>
                    <a:lumOff val="35000"/>
                  </a:schemeClr>
                </a:solidFill>
              </a:rPr>
              <a:t>existente:</a:t>
            </a:r>
            <a:endParaRPr lang="es-ES" sz="2000" dirty="0">
              <a:solidFill>
                <a:schemeClr val="tx1">
                  <a:lumMod val="65000"/>
                  <a:lumOff val="35000"/>
                </a:schemeClr>
              </a:solidFill>
            </a:endParaRPr>
          </a:p>
          <a:p>
            <a:pPr marL="457200" indent="-457200">
              <a:spcAft>
                <a:spcPts val="1000"/>
              </a:spcAft>
              <a:buAutoNum type="arabicPeriod"/>
            </a:pPr>
            <a:endParaRPr lang="en-US" sz="2000" noProof="1" smtClean="0">
              <a:solidFill>
                <a:schemeClr val="tx1">
                  <a:lumMod val="65000"/>
                  <a:lumOff val="35000"/>
                </a:schemeClr>
              </a:solidFill>
            </a:endParaRPr>
          </a:p>
          <a:p>
            <a:pPr marL="457200" indent="-457200">
              <a:spcAft>
                <a:spcPts val="1000"/>
              </a:spcAft>
              <a:buAutoNum type="arabicPeriod"/>
            </a:pPr>
            <a:endParaRPr lang="es-ES" sz="2000" dirty="0">
              <a:solidFill>
                <a:schemeClr val="tx1">
                  <a:lumMod val="65000"/>
                  <a:lumOff val="3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69" y="2348880"/>
            <a:ext cx="7421764" cy="1371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216" y="4509120"/>
            <a:ext cx="6791136" cy="2049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085793"/>
      </p:ext>
    </p:extLst>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s-ES" dirty="0" smtClean="0">
                <a:solidFill>
                  <a:schemeClr val="bg1"/>
                </a:solidFill>
                <a:latin typeface="Arial" pitchFamily="34" charset="0"/>
                <a:cs typeface="Arial" pitchFamily="34" charset="0"/>
              </a:rPr>
              <a:t>1. Package e Import</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1836400"/>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b="1" dirty="0" smtClean="0">
                <a:solidFill>
                  <a:schemeClr val="tx1">
                    <a:lumMod val="65000"/>
                    <a:lumOff val="35000"/>
                  </a:schemeClr>
                </a:solidFill>
              </a:rPr>
              <a:t>java.util</a:t>
            </a:r>
            <a:endParaRPr lang="es-ES" sz="2000" b="1" dirty="0">
              <a:solidFill>
                <a:schemeClr val="tx1">
                  <a:lumMod val="65000"/>
                  <a:lumOff val="35000"/>
                </a:schemeClr>
              </a:solidFill>
            </a:endParaRPr>
          </a:p>
          <a:p>
            <a:pPr>
              <a:spcAft>
                <a:spcPts val="1000"/>
              </a:spcAft>
            </a:pPr>
            <a:endParaRPr lang="es-ES" sz="2000" b="1" dirty="0" smtClean="0">
              <a:solidFill>
                <a:schemeClr val="tx1">
                  <a:lumMod val="65000"/>
                  <a:lumOff val="35000"/>
                </a:schemeClr>
              </a:solidFill>
            </a:endParaRPr>
          </a:p>
          <a:p>
            <a:pPr>
              <a:spcAft>
                <a:spcPts val="1000"/>
              </a:spcAft>
            </a:pPr>
            <a:endParaRPr lang="en-US" sz="2000" noProof="1" smtClean="0">
              <a:solidFill>
                <a:schemeClr val="tx1">
                  <a:lumMod val="65000"/>
                  <a:lumOff val="35000"/>
                </a:schemeClr>
              </a:solidFill>
            </a:endParaRPr>
          </a:p>
          <a:p>
            <a:pPr>
              <a:spcAft>
                <a:spcPts val="1000"/>
              </a:spcAft>
            </a:pPr>
            <a:endParaRPr lang="en-US" sz="2000" noProof="1">
              <a:solidFill>
                <a:schemeClr val="tx1">
                  <a:lumMod val="65000"/>
                  <a:lumOff val="35000"/>
                </a:schemeClr>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02" y="1934229"/>
            <a:ext cx="3729631" cy="1101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02" y="3249176"/>
            <a:ext cx="8039138" cy="3358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477206"/>
      </p:ext>
    </p:extLst>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2. Herencia de Clases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70788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a:solidFill>
                  <a:schemeClr val="tx1">
                    <a:lumMod val="65000"/>
                    <a:lumOff val="35000"/>
                  </a:schemeClr>
                </a:solidFill>
              </a:rPr>
              <a:t>Una Clase </a:t>
            </a:r>
            <a:r>
              <a:rPr lang="es-ES" sz="2000" b="1" dirty="0">
                <a:solidFill>
                  <a:schemeClr val="tx1">
                    <a:lumMod val="65000"/>
                    <a:lumOff val="35000"/>
                  </a:schemeClr>
                </a:solidFill>
              </a:rPr>
              <a:t>heredada</a:t>
            </a:r>
            <a:r>
              <a:rPr lang="es-ES" sz="2000" dirty="0">
                <a:solidFill>
                  <a:schemeClr val="tx1">
                    <a:lumMod val="65000"/>
                    <a:lumOff val="35000"/>
                  </a:schemeClr>
                </a:solidFill>
              </a:rPr>
              <a:t> </a:t>
            </a:r>
            <a:r>
              <a:rPr lang="es-ES" sz="2000" dirty="0" smtClean="0">
                <a:solidFill>
                  <a:schemeClr val="tx1">
                    <a:lumMod val="65000"/>
                    <a:lumOff val="35000"/>
                  </a:schemeClr>
                </a:solidFill>
              </a:rPr>
              <a:t>es una Clase </a:t>
            </a:r>
            <a:r>
              <a:rPr lang="es-ES" sz="2000" dirty="0">
                <a:solidFill>
                  <a:schemeClr val="tx1">
                    <a:lumMod val="65000"/>
                    <a:lumOff val="35000"/>
                  </a:schemeClr>
                </a:solidFill>
              </a:rPr>
              <a:t>que hereda </a:t>
            </a:r>
            <a:r>
              <a:rPr lang="es-ES" sz="2000" dirty="0" smtClean="0">
                <a:solidFill>
                  <a:schemeClr val="tx1">
                    <a:lumMod val="65000"/>
                    <a:lumOff val="35000"/>
                  </a:schemeClr>
                </a:solidFill>
              </a:rPr>
              <a:t>atributos </a:t>
            </a:r>
            <a:r>
              <a:rPr lang="es-ES" sz="2000" dirty="0">
                <a:solidFill>
                  <a:schemeClr val="tx1">
                    <a:lumMod val="65000"/>
                    <a:lumOff val="35000"/>
                  </a:schemeClr>
                </a:solidFill>
              </a:rPr>
              <a:t>y métodos de la </a:t>
            </a:r>
            <a:r>
              <a:rPr lang="es-ES" sz="2000" dirty="0" smtClean="0">
                <a:solidFill>
                  <a:schemeClr val="tx1">
                    <a:lumMod val="65000"/>
                    <a:lumOff val="35000"/>
                  </a:schemeClr>
                </a:solidFill>
              </a:rPr>
              <a:t>clase padre de la cual extiende.</a:t>
            </a:r>
            <a:endParaRPr lang="es-ES" sz="2000" dirty="0">
              <a:solidFill>
                <a:schemeClr val="tx1">
                  <a:lumMod val="65000"/>
                  <a:lumOff val="3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57" y="2253987"/>
            <a:ext cx="7872148" cy="4487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543522"/>
      </p:ext>
    </p:extLst>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2. Herencia de Clases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2503249"/>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En el ejemplo anterior tanto la clase </a:t>
            </a:r>
            <a:r>
              <a:rPr lang="es-ES" sz="2000" b="1" dirty="0" smtClean="0">
                <a:solidFill>
                  <a:schemeClr val="tx1">
                    <a:lumMod val="65000"/>
                    <a:lumOff val="35000"/>
                  </a:schemeClr>
                </a:solidFill>
              </a:rPr>
              <a:t>Coche</a:t>
            </a:r>
            <a:r>
              <a:rPr lang="es-ES" sz="2000" dirty="0" smtClean="0">
                <a:solidFill>
                  <a:schemeClr val="tx1">
                    <a:lumMod val="65000"/>
                    <a:lumOff val="35000"/>
                  </a:schemeClr>
                </a:solidFill>
              </a:rPr>
              <a:t> como </a:t>
            </a:r>
            <a:r>
              <a:rPr lang="es-ES" sz="2000" b="1" dirty="0" smtClean="0">
                <a:solidFill>
                  <a:schemeClr val="tx1">
                    <a:lumMod val="65000"/>
                    <a:lumOff val="35000"/>
                  </a:schemeClr>
                </a:solidFill>
              </a:rPr>
              <a:t>CocheCarreras</a:t>
            </a:r>
            <a:r>
              <a:rPr lang="es-ES" sz="2000" dirty="0" smtClean="0">
                <a:solidFill>
                  <a:schemeClr val="tx1">
                    <a:lumMod val="65000"/>
                    <a:lumOff val="35000"/>
                  </a:schemeClr>
                </a:solidFill>
              </a:rPr>
              <a:t> son ambas de tipo </a:t>
            </a:r>
            <a:r>
              <a:rPr lang="es-ES" sz="2000" b="1" dirty="0" smtClean="0">
                <a:solidFill>
                  <a:schemeClr val="tx1">
                    <a:lumMod val="65000"/>
                    <a:lumOff val="35000"/>
                  </a:schemeClr>
                </a:solidFill>
              </a:rPr>
              <a:t>Coche</a:t>
            </a:r>
            <a:r>
              <a:rPr lang="es-ES" sz="2000" dirty="0" smtClean="0">
                <a:solidFill>
                  <a:schemeClr val="tx1">
                    <a:lumMod val="65000"/>
                    <a:lumOff val="35000"/>
                  </a:schemeClr>
                </a:solidFill>
              </a:rPr>
              <a:t>. </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Durante la instanciación de ambos se suele usar en la declaración, el tipo mas genérico que no tiene padre (</a:t>
            </a:r>
            <a:r>
              <a:rPr lang="es-ES" sz="2000" b="1" dirty="0" smtClean="0">
                <a:solidFill>
                  <a:schemeClr val="tx1">
                    <a:lumMod val="65000"/>
                    <a:lumOff val="35000"/>
                  </a:schemeClr>
                </a:solidFill>
              </a:rPr>
              <a:t>Coche</a:t>
            </a:r>
            <a:r>
              <a:rPr lang="es-ES" sz="2000" dirty="0" smtClean="0">
                <a:solidFill>
                  <a:schemeClr val="tx1">
                    <a:lumMod val="65000"/>
                    <a:lumOff val="35000"/>
                  </a:schemeClr>
                </a:solidFill>
              </a:rPr>
              <a:t>) y desde cada hijo se podrá acceder a cualquier método o atributo </a:t>
            </a:r>
            <a:r>
              <a:rPr lang="es-ES" sz="2000" b="1" i="1" dirty="0" smtClean="0">
                <a:solidFill>
                  <a:schemeClr val="tx1">
                    <a:lumMod val="65000"/>
                    <a:lumOff val="35000"/>
                  </a:schemeClr>
                </a:solidFill>
              </a:rPr>
              <a:t>public</a:t>
            </a:r>
            <a:r>
              <a:rPr lang="es-ES" sz="2000" dirty="0" smtClean="0">
                <a:solidFill>
                  <a:schemeClr val="tx1">
                    <a:lumMod val="65000"/>
                    <a:lumOff val="35000"/>
                  </a:schemeClr>
                </a:solidFill>
              </a:rPr>
              <a:t> del padre. </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Desde el hijo se podrán usar métodos o variables </a:t>
            </a:r>
            <a:r>
              <a:rPr lang="es-ES" sz="2000" b="1" i="1" dirty="0" smtClean="0">
                <a:solidFill>
                  <a:schemeClr val="tx1">
                    <a:lumMod val="65000"/>
                    <a:lumOff val="35000"/>
                  </a:schemeClr>
                </a:solidFill>
              </a:rPr>
              <a:t>protected</a:t>
            </a:r>
            <a:r>
              <a:rPr lang="es-ES" sz="2000" dirty="0" smtClean="0">
                <a:solidFill>
                  <a:schemeClr val="tx1">
                    <a:lumMod val="65000"/>
                    <a:lumOff val="35000"/>
                  </a:schemeClr>
                </a:solidFill>
              </a:rPr>
              <a:t> del padre pero no serán visibles desde la instancia del hijo.</a:t>
            </a:r>
            <a:endParaRPr lang="es-ES" sz="2000" dirty="0">
              <a:solidFill>
                <a:schemeClr val="tx1">
                  <a:lumMod val="65000"/>
                  <a:lumOff val="3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12" y="4437112"/>
            <a:ext cx="8741888" cy="1660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009514"/>
      </p:ext>
    </p:extLst>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3.</a:t>
            </a:r>
            <a:r>
              <a:rPr lang="es-ES" dirty="0" smtClean="0">
                <a:solidFill>
                  <a:schemeClr val="bg1"/>
                </a:solidFill>
                <a:latin typeface="Arial" pitchFamily="34" charset="0"/>
                <a:cs typeface="Arial" pitchFamily="34" charset="0"/>
              </a:rPr>
              <a:t> Sobrecargar métodos y constructores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3016210"/>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r>
              <a:rPr lang="es-ES" sz="2000" dirty="0" smtClean="0">
                <a:solidFill>
                  <a:schemeClr val="tx1">
                    <a:lumMod val="65000"/>
                    <a:lumOff val="35000"/>
                  </a:schemeClr>
                </a:solidFill>
              </a:rPr>
              <a:t>Un </a:t>
            </a:r>
            <a:r>
              <a:rPr lang="es-ES" sz="2000" dirty="0">
                <a:solidFill>
                  <a:schemeClr val="tx1">
                    <a:lumMod val="65000"/>
                    <a:lumOff val="35000"/>
                  </a:schemeClr>
                </a:solidFill>
              </a:rPr>
              <a:t>método sobrecargado se utiliza para reutilizar el nombre de un método pero con diferentes argumentos. </a:t>
            </a:r>
            <a:endParaRPr lang="es-ES" sz="2000" dirty="0" smtClean="0">
              <a:solidFill>
                <a:schemeClr val="tx1">
                  <a:lumMod val="65000"/>
                  <a:lumOff val="35000"/>
                </a:schemeClr>
              </a:solidFill>
            </a:endParaRPr>
          </a:p>
          <a:p>
            <a:r>
              <a:rPr lang="es-ES" sz="2000" dirty="0" smtClean="0">
                <a:solidFill>
                  <a:schemeClr val="tx1">
                    <a:lumMod val="65000"/>
                    <a:lumOff val="35000"/>
                  </a:schemeClr>
                </a:solidFill>
              </a:rPr>
              <a:t>Las </a:t>
            </a:r>
            <a:r>
              <a:rPr lang="es-ES" sz="2000" dirty="0">
                <a:solidFill>
                  <a:schemeClr val="tx1">
                    <a:lumMod val="65000"/>
                    <a:lumOff val="35000"/>
                  </a:schemeClr>
                </a:solidFill>
              </a:rPr>
              <a:t>reglas para sobrecargar un método son las siguientes:</a:t>
            </a:r>
            <a:br>
              <a:rPr lang="es-ES" sz="2000" dirty="0">
                <a:solidFill>
                  <a:schemeClr val="tx1">
                    <a:lumMod val="65000"/>
                    <a:lumOff val="35000"/>
                  </a:schemeClr>
                </a:solidFill>
              </a:rPr>
            </a:br>
            <a:endParaRPr lang="es-ES" sz="2000" dirty="0">
              <a:solidFill>
                <a:schemeClr val="tx1">
                  <a:lumMod val="65000"/>
                  <a:lumOff val="35000"/>
                </a:schemeClr>
              </a:solidFill>
            </a:endParaRPr>
          </a:p>
          <a:p>
            <a:pPr marL="342900" indent="-342900">
              <a:spcAft>
                <a:spcPts val="600"/>
              </a:spcAft>
              <a:buFont typeface="Arial" panose="020B0604020202020204" pitchFamily="34" charset="0"/>
              <a:buChar char="•"/>
            </a:pPr>
            <a:r>
              <a:rPr lang="es-ES" sz="2000" dirty="0">
                <a:solidFill>
                  <a:schemeClr val="tx1">
                    <a:lumMod val="65000"/>
                    <a:lumOff val="35000"/>
                  </a:schemeClr>
                </a:solidFill>
              </a:rPr>
              <a:t>Los métodos sobrecargados deben de cambiar la lista de </a:t>
            </a:r>
            <a:r>
              <a:rPr lang="es-ES" sz="2000" dirty="0" smtClean="0">
                <a:solidFill>
                  <a:schemeClr val="tx1">
                    <a:lumMod val="65000"/>
                    <a:lumOff val="35000"/>
                  </a:schemeClr>
                </a:solidFill>
              </a:rPr>
              <a:t>argumentos.</a:t>
            </a:r>
          </a:p>
          <a:p>
            <a:pPr marL="342900" indent="-342900">
              <a:spcAft>
                <a:spcPts val="600"/>
              </a:spcAft>
              <a:buFont typeface="Arial" panose="020B0604020202020204" pitchFamily="34" charset="0"/>
              <a:buChar char="•"/>
            </a:pPr>
            <a:r>
              <a:rPr lang="es-ES" sz="2000" dirty="0" smtClean="0">
                <a:solidFill>
                  <a:schemeClr val="tx1">
                    <a:lumMod val="65000"/>
                    <a:lumOff val="35000"/>
                  </a:schemeClr>
                </a:solidFill>
              </a:rPr>
              <a:t>Pueden </a:t>
            </a:r>
            <a:r>
              <a:rPr lang="es-ES" sz="2000" dirty="0">
                <a:solidFill>
                  <a:schemeClr val="tx1">
                    <a:lumMod val="65000"/>
                    <a:lumOff val="35000"/>
                  </a:schemeClr>
                </a:solidFill>
              </a:rPr>
              <a:t>cambiar el tipo de </a:t>
            </a:r>
            <a:r>
              <a:rPr lang="es-ES" sz="2000" dirty="0" smtClean="0">
                <a:solidFill>
                  <a:schemeClr val="tx1">
                    <a:lumMod val="65000"/>
                    <a:lumOff val="35000"/>
                  </a:schemeClr>
                </a:solidFill>
              </a:rPr>
              <a:t>retorno.</a:t>
            </a:r>
          </a:p>
          <a:p>
            <a:pPr marL="342900" indent="-342900">
              <a:spcAft>
                <a:spcPts val="600"/>
              </a:spcAft>
              <a:buFont typeface="Arial" panose="020B0604020202020204" pitchFamily="34" charset="0"/>
              <a:buChar char="•"/>
            </a:pPr>
            <a:r>
              <a:rPr lang="es-ES" sz="2000" dirty="0" smtClean="0">
                <a:solidFill>
                  <a:schemeClr val="tx1">
                    <a:lumMod val="65000"/>
                    <a:lumOff val="35000"/>
                  </a:schemeClr>
                </a:solidFill>
              </a:rPr>
              <a:t>Un </a:t>
            </a:r>
            <a:r>
              <a:rPr lang="es-ES" sz="2000" dirty="0">
                <a:solidFill>
                  <a:schemeClr val="tx1">
                    <a:lumMod val="65000"/>
                    <a:lumOff val="35000"/>
                  </a:schemeClr>
                </a:solidFill>
              </a:rPr>
              <a:t>método puede ser sobrecargado en la misma clase o en una subclase.</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362" y="4428986"/>
            <a:ext cx="6214623" cy="2268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97921"/>
      </p:ext>
    </p:extLst>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3.</a:t>
            </a:r>
            <a:r>
              <a:rPr lang="es-ES" dirty="0" smtClean="0">
                <a:solidFill>
                  <a:schemeClr val="bg1"/>
                </a:solidFill>
                <a:latin typeface="Arial" pitchFamily="34" charset="0"/>
                <a:cs typeface="Arial" pitchFamily="34" charset="0"/>
              </a:rPr>
              <a:t> Sobrecargar métodos y constructores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268278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En este ejemplo desde la instancia del hijo puedo llamar tanto al método </a:t>
            </a:r>
            <a:r>
              <a:rPr lang="es-ES" sz="2000" b="1" dirty="0" smtClean="0">
                <a:solidFill>
                  <a:schemeClr val="tx1">
                    <a:lumMod val="65000"/>
                    <a:lumOff val="35000"/>
                  </a:schemeClr>
                </a:solidFill>
              </a:rPr>
              <a:t>Coche.</a:t>
            </a:r>
            <a:r>
              <a:rPr lang="es-ES" sz="2000" b="1" dirty="0" smtClean="0">
                <a:solidFill>
                  <a:srgbClr val="0070C0"/>
                </a:solidFill>
              </a:rPr>
              <a:t>addKm</a:t>
            </a:r>
            <a:r>
              <a:rPr lang="es-ES" sz="2000" dirty="0" smtClean="0">
                <a:solidFill>
                  <a:schemeClr val="tx1">
                    <a:lumMod val="65000"/>
                    <a:lumOff val="35000"/>
                  </a:schemeClr>
                </a:solidFill>
              </a:rPr>
              <a:t> del padre como al </a:t>
            </a:r>
            <a:r>
              <a:rPr lang="es-ES" sz="2000" b="1" dirty="0" smtClean="0">
                <a:solidFill>
                  <a:schemeClr val="tx1">
                    <a:lumMod val="65000"/>
                    <a:lumOff val="35000"/>
                  </a:schemeClr>
                </a:solidFill>
              </a:rPr>
              <a:t>CocheCarrearas.</a:t>
            </a:r>
            <a:r>
              <a:rPr lang="es-ES" sz="2000" b="1" dirty="0" smtClean="0">
                <a:solidFill>
                  <a:srgbClr val="0070C0"/>
                </a:solidFill>
              </a:rPr>
              <a:t>addKm</a:t>
            </a:r>
            <a:r>
              <a:rPr lang="es-ES" sz="2000" dirty="0" smtClean="0">
                <a:solidFill>
                  <a:schemeClr val="tx1">
                    <a:lumMod val="65000"/>
                    <a:lumOff val="35000"/>
                  </a:schemeClr>
                </a:solidFill>
              </a:rPr>
              <a:t> sobrecargado del hijo que devuelve los kilómetros después de haberlos añadidos dependiendo del color del coche.</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Si la instancia se declara usando el nombre del padre, para acceder a los métodos que están solo en el hijo, se debe </a:t>
            </a:r>
            <a:r>
              <a:rPr lang="es-ES" sz="2000" b="1" i="1" dirty="0" smtClean="0">
                <a:solidFill>
                  <a:schemeClr val="tx1">
                    <a:lumMod val="65000"/>
                    <a:lumOff val="35000"/>
                  </a:schemeClr>
                </a:solidFill>
              </a:rPr>
              <a:t>castear</a:t>
            </a:r>
            <a:r>
              <a:rPr lang="es-ES" sz="2000" dirty="0" smtClean="0">
                <a:solidFill>
                  <a:schemeClr val="tx1">
                    <a:lumMod val="65000"/>
                    <a:lumOff val="35000"/>
                  </a:schemeClr>
                </a:solidFill>
              </a:rPr>
              <a:t> la instancia.</a:t>
            </a:r>
            <a:endParaRPr lang="es-ES" sz="2000" dirty="0">
              <a:solidFill>
                <a:schemeClr val="tx1">
                  <a:lumMod val="65000"/>
                  <a:lumOff val="35000"/>
                </a:schemeClr>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429" y="4293096"/>
            <a:ext cx="7405259" cy="227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2199077"/>
      </p:ext>
    </p:extLst>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4. Clases Abstractas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975721"/>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a:solidFill>
                  <a:schemeClr val="tx1">
                    <a:lumMod val="65000"/>
                    <a:lumOff val="35000"/>
                  </a:schemeClr>
                </a:solidFill>
              </a:rPr>
              <a:t>U</a:t>
            </a:r>
            <a:r>
              <a:rPr lang="es-ES" sz="2000" dirty="0" smtClean="0">
                <a:solidFill>
                  <a:schemeClr val="tx1">
                    <a:lumMod val="65000"/>
                    <a:lumOff val="35000"/>
                  </a:schemeClr>
                </a:solidFill>
              </a:rPr>
              <a:t>na </a:t>
            </a:r>
            <a:r>
              <a:rPr lang="es-ES" sz="2000" dirty="0">
                <a:solidFill>
                  <a:schemeClr val="tx1">
                    <a:lumMod val="65000"/>
                    <a:lumOff val="35000"/>
                  </a:schemeClr>
                </a:solidFill>
              </a:rPr>
              <a:t>clase de la que no se tiene intención de crear objetos, sino que únicamente sirve para </a:t>
            </a:r>
            <a:r>
              <a:rPr lang="es-ES" sz="2000" b="1" i="1" dirty="0">
                <a:solidFill>
                  <a:schemeClr val="tx1">
                    <a:lumMod val="65000"/>
                    <a:lumOff val="35000"/>
                  </a:schemeClr>
                </a:solidFill>
              </a:rPr>
              <a:t>unificar datos u operaciones </a:t>
            </a:r>
            <a:r>
              <a:rPr lang="es-ES" sz="2000" dirty="0">
                <a:solidFill>
                  <a:schemeClr val="tx1">
                    <a:lumMod val="65000"/>
                    <a:lumOff val="35000"/>
                  </a:schemeClr>
                </a:solidFill>
              </a:rPr>
              <a:t>de subclases, </a:t>
            </a:r>
            <a:r>
              <a:rPr lang="es-ES" sz="2000" dirty="0" smtClean="0">
                <a:solidFill>
                  <a:schemeClr val="tx1">
                    <a:lumMod val="65000"/>
                    <a:lumOff val="35000"/>
                  </a:schemeClr>
                </a:solidFill>
              </a:rPr>
              <a:t>se declaran en java como </a:t>
            </a:r>
            <a:r>
              <a:rPr lang="es-ES" sz="2000" dirty="0">
                <a:solidFill>
                  <a:schemeClr val="tx1">
                    <a:lumMod val="65000"/>
                    <a:lumOff val="35000"/>
                  </a:schemeClr>
                </a:solidFill>
              </a:rPr>
              <a:t>clase </a:t>
            </a:r>
            <a:r>
              <a:rPr lang="es-ES" sz="2000" b="1" dirty="0">
                <a:solidFill>
                  <a:srgbClr val="0070C0"/>
                </a:solidFill>
              </a:rPr>
              <a:t>abstract</a:t>
            </a:r>
            <a:r>
              <a:rPr lang="es-ES" sz="2000" dirty="0" smtClean="0">
                <a:solidFill>
                  <a:schemeClr val="tx1">
                    <a:lumMod val="65000"/>
                    <a:lumOff val="35000"/>
                  </a:schemeClr>
                </a:solidFill>
              </a:rPr>
              <a:t>.</a:t>
            </a:r>
          </a:p>
          <a:p>
            <a:pPr>
              <a:spcAft>
                <a:spcPts val="1000"/>
              </a:spcAft>
            </a:pPr>
            <a:r>
              <a:rPr lang="es-ES" sz="2000" dirty="0">
                <a:solidFill>
                  <a:schemeClr val="tx1">
                    <a:lumMod val="65000"/>
                    <a:lumOff val="35000"/>
                  </a:schemeClr>
                </a:solidFill>
              </a:rPr>
              <a:t>El beneficio de usar estas clases es que permite unificar campos y métodos de las subclases, evitando la repetición de código y unificando </a:t>
            </a:r>
            <a:r>
              <a:rPr lang="es-ES" sz="2000" dirty="0" smtClean="0">
                <a:solidFill>
                  <a:schemeClr val="tx1">
                    <a:lumMod val="65000"/>
                    <a:lumOff val="35000"/>
                  </a:schemeClr>
                </a:solidFill>
              </a:rPr>
              <a:t>procesos</a:t>
            </a:r>
            <a:r>
              <a:rPr lang="es-ES" sz="2000" dirty="0">
                <a:solidFill>
                  <a:schemeClr val="tx1">
                    <a:lumMod val="65000"/>
                    <a:lumOff val="35000"/>
                  </a:schemeClr>
                </a:solidFill>
              </a:rPr>
              <a:t> </a:t>
            </a:r>
            <a:r>
              <a:rPr lang="es-ES" sz="2000" dirty="0" smtClean="0">
                <a:solidFill>
                  <a:schemeClr val="tx1">
                    <a:lumMod val="65000"/>
                    <a:lumOff val="35000"/>
                  </a:schemeClr>
                </a:solidFill>
              </a:rPr>
              <a:t>pero no se puede usar </a:t>
            </a:r>
            <a:r>
              <a:rPr lang="es-ES" sz="2000" b="1" dirty="0" smtClean="0">
                <a:solidFill>
                  <a:srgbClr val="7030A0"/>
                </a:solidFill>
              </a:rPr>
              <a:t>new</a:t>
            </a:r>
            <a:r>
              <a:rPr lang="es-ES" sz="2000" dirty="0" smtClean="0">
                <a:solidFill>
                  <a:srgbClr val="7030A0"/>
                </a:solidFill>
              </a:rPr>
              <a:t> </a:t>
            </a:r>
            <a:r>
              <a:rPr lang="es-ES" sz="2000" dirty="0" smtClean="0">
                <a:solidFill>
                  <a:schemeClr val="tx1">
                    <a:lumMod val="65000"/>
                    <a:lumOff val="35000"/>
                  </a:schemeClr>
                </a:solidFill>
              </a:rPr>
              <a:t>para instanciarlas.</a:t>
            </a:r>
            <a:endParaRPr lang="es-ES" sz="2000" dirty="0">
              <a:solidFill>
                <a:schemeClr val="tx1">
                  <a:lumMod val="65000"/>
                  <a:lumOff val="35000"/>
                </a:schemeClr>
              </a:solidFill>
            </a:endParaRPr>
          </a:p>
          <a:p>
            <a:pPr lvl="1">
              <a:spcAft>
                <a:spcPts val="1000"/>
              </a:spcAft>
            </a:pPr>
            <a:r>
              <a:rPr lang="es-ES" sz="2400" b="1" dirty="0">
                <a:solidFill>
                  <a:srgbClr val="7030A0"/>
                </a:solidFill>
              </a:rPr>
              <a:t>public</a:t>
            </a:r>
            <a:r>
              <a:rPr lang="es-ES" sz="2400" b="1" dirty="0"/>
              <a:t> </a:t>
            </a:r>
            <a:r>
              <a:rPr lang="es-ES" sz="2400" b="1" dirty="0">
                <a:solidFill>
                  <a:srgbClr val="7030A0"/>
                </a:solidFill>
              </a:rPr>
              <a:t>abstract</a:t>
            </a:r>
            <a:r>
              <a:rPr lang="es-ES" sz="2400" b="1" dirty="0"/>
              <a:t> </a:t>
            </a:r>
            <a:r>
              <a:rPr lang="es-ES" sz="2400" b="1" dirty="0">
                <a:solidFill>
                  <a:srgbClr val="7030A0"/>
                </a:solidFill>
              </a:rPr>
              <a:t>class </a:t>
            </a:r>
            <a:r>
              <a:rPr lang="es-ES" sz="2400" b="1" dirty="0"/>
              <a:t>NombreDeLaClase { … </a:t>
            </a:r>
            <a:r>
              <a:rPr lang="es-ES" sz="2400" b="1" dirty="0" smtClean="0"/>
              <a:t>}</a:t>
            </a:r>
            <a:endParaRPr lang="es-ES" sz="2400" dirty="0">
              <a:solidFill>
                <a:schemeClr val="tx1">
                  <a:lumMod val="65000"/>
                  <a:lumOff val="35000"/>
                </a:schemeClr>
              </a:solidFill>
            </a:endParaRPr>
          </a:p>
          <a:p>
            <a:pPr>
              <a:spcAft>
                <a:spcPts val="1000"/>
              </a:spcAft>
            </a:pPr>
            <a:r>
              <a:rPr lang="es-ES" sz="2000" dirty="0" smtClean="0">
                <a:solidFill>
                  <a:schemeClr val="tx1">
                    <a:lumMod val="65000"/>
                    <a:lumOff val="35000"/>
                  </a:schemeClr>
                </a:solidFill>
              </a:rPr>
              <a:t>Cada método que no se vaya a definir en la clase abstracta sino en sus subclases deben declararse como </a:t>
            </a:r>
            <a:r>
              <a:rPr lang="es-ES" sz="2000" b="1" dirty="0" smtClean="0">
                <a:solidFill>
                  <a:schemeClr val="tx1">
                    <a:lumMod val="65000"/>
                    <a:lumOff val="35000"/>
                  </a:schemeClr>
                </a:solidFill>
              </a:rPr>
              <a:t>abstract</a:t>
            </a:r>
            <a:r>
              <a:rPr lang="es-ES" sz="2000" dirty="0" smtClean="0">
                <a:solidFill>
                  <a:schemeClr val="tx1">
                    <a:lumMod val="65000"/>
                    <a:lumOff val="35000"/>
                  </a:schemeClr>
                </a:solidFill>
              </a:rPr>
              <a:t> para que sea obligatorio su definición en cada nueva subclase.</a:t>
            </a:r>
          </a:p>
          <a:p>
            <a:pPr marL="457200" lvl="2" algn="just"/>
            <a:r>
              <a:rPr lang="es-ES" sz="2000" b="1" dirty="0">
                <a:solidFill>
                  <a:srgbClr val="7030A0"/>
                </a:solidFill>
              </a:rPr>
              <a:t>public</a:t>
            </a:r>
            <a:r>
              <a:rPr lang="es-ES" sz="2000" b="1" dirty="0"/>
              <a:t> </a:t>
            </a:r>
            <a:r>
              <a:rPr lang="es-ES" sz="2000" b="1" dirty="0">
                <a:solidFill>
                  <a:srgbClr val="7030A0"/>
                </a:solidFill>
              </a:rPr>
              <a:t>abstract</a:t>
            </a:r>
            <a:r>
              <a:rPr lang="es-ES" sz="2000" b="1" dirty="0"/>
              <a:t> </a:t>
            </a:r>
            <a:r>
              <a:rPr lang="es-ES" sz="2000" b="1" dirty="0">
                <a:solidFill>
                  <a:srgbClr val="7030A0"/>
                </a:solidFill>
              </a:rPr>
              <a:t>class </a:t>
            </a:r>
            <a:r>
              <a:rPr lang="es-ES" sz="2000" b="1" dirty="0"/>
              <a:t>NombreDeLaClase </a:t>
            </a:r>
            <a:r>
              <a:rPr lang="es-ES" sz="2000" b="1" dirty="0" smtClean="0"/>
              <a:t>{</a:t>
            </a:r>
          </a:p>
          <a:p>
            <a:pPr marL="457200" lvl="2" algn="just"/>
            <a:r>
              <a:rPr lang="en-US" sz="2000" b="1" dirty="0" smtClean="0"/>
              <a:t>    </a:t>
            </a:r>
            <a:r>
              <a:rPr lang="en-US" sz="2000" b="1" dirty="0" smtClean="0">
                <a:solidFill>
                  <a:srgbClr val="7030A0"/>
                </a:solidFill>
              </a:rPr>
              <a:t>public void </a:t>
            </a:r>
            <a:r>
              <a:rPr lang="en-US" sz="2000" dirty="0" smtClean="0"/>
              <a:t>metodoA(){…}</a:t>
            </a:r>
          </a:p>
          <a:p>
            <a:pPr marL="457200" lvl="2" algn="just"/>
            <a:r>
              <a:rPr lang="en-US" sz="2000" dirty="0"/>
              <a:t> </a:t>
            </a:r>
            <a:r>
              <a:rPr lang="en-US" sz="2000" dirty="0" smtClean="0"/>
              <a:t>   </a:t>
            </a:r>
            <a:r>
              <a:rPr lang="en-US" sz="2000" b="1" dirty="0" smtClean="0">
                <a:solidFill>
                  <a:srgbClr val="7030A0"/>
                </a:solidFill>
              </a:rPr>
              <a:t>public abstract int</a:t>
            </a:r>
            <a:r>
              <a:rPr lang="en-US" sz="2000" dirty="0" smtClean="0">
                <a:solidFill>
                  <a:srgbClr val="7030A0"/>
                </a:solidFill>
              </a:rPr>
              <a:t> </a:t>
            </a:r>
            <a:r>
              <a:rPr lang="en-US" sz="2000" b="1" i="1" dirty="0" smtClean="0">
                <a:solidFill>
                  <a:srgbClr val="FF0000"/>
                </a:solidFill>
              </a:rPr>
              <a:t>metodoB</a:t>
            </a:r>
            <a:r>
              <a:rPr lang="en-US" sz="2000" dirty="0" smtClean="0"/>
              <a:t>(String arg);</a:t>
            </a:r>
            <a:endParaRPr lang="es-ES" sz="2000" dirty="0" smtClean="0"/>
          </a:p>
          <a:p>
            <a:pPr marL="457200" lvl="2" algn="just"/>
            <a:r>
              <a:rPr lang="es-ES" sz="2000" b="1" dirty="0" smtClean="0"/>
              <a:t>}</a:t>
            </a:r>
            <a:endParaRPr lang="es-ES" sz="2000" dirty="0" smtClean="0"/>
          </a:p>
        </p:txBody>
      </p:sp>
    </p:spTree>
    <p:extLst>
      <p:ext uri="{BB962C8B-B14F-4D97-AF65-F5344CB8AC3E}">
        <p14:creationId xmlns:p14="http://schemas.microsoft.com/office/powerpoint/2010/main" val="268041586"/>
      </p:ext>
    </p:extLst>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5. Interfaces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68333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a:solidFill>
                  <a:schemeClr val="tx1">
                    <a:lumMod val="65000"/>
                    <a:lumOff val="35000"/>
                  </a:schemeClr>
                </a:solidFill>
              </a:rPr>
              <a:t>Una </a:t>
            </a:r>
            <a:r>
              <a:rPr lang="es-ES" sz="2000" b="1" dirty="0">
                <a:solidFill>
                  <a:schemeClr val="tx1">
                    <a:lumMod val="65000"/>
                    <a:lumOff val="35000"/>
                  </a:schemeClr>
                </a:solidFill>
              </a:rPr>
              <a:t>interfaz</a:t>
            </a:r>
            <a:r>
              <a:rPr lang="es-ES" sz="2000" dirty="0">
                <a:solidFill>
                  <a:schemeClr val="tx1">
                    <a:lumMod val="65000"/>
                    <a:lumOff val="35000"/>
                  </a:schemeClr>
                </a:solidFill>
              </a:rPr>
              <a:t> es un tipo de referencia en </a:t>
            </a:r>
            <a:r>
              <a:rPr lang="es-ES" sz="2000" dirty="0" smtClean="0">
                <a:solidFill>
                  <a:schemeClr val="tx1">
                    <a:lumMod val="65000"/>
                    <a:lumOff val="35000"/>
                  </a:schemeClr>
                </a:solidFill>
              </a:rPr>
              <a:t>Java similar </a:t>
            </a:r>
            <a:r>
              <a:rPr lang="es-ES" sz="2000" dirty="0">
                <a:solidFill>
                  <a:schemeClr val="tx1">
                    <a:lumMod val="65000"/>
                    <a:lumOff val="35000"/>
                  </a:schemeClr>
                </a:solidFill>
              </a:rPr>
              <a:t>a </a:t>
            </a:r>
            <a:r>
              <a:rPr lang="es-ES" sz="2000" dirty="0" smtClean="0">
                <a:solidFill>
                  <a:schemeClr val="tx1">
                    <a:lumMod val="65000"/>
                    <a:lumOff val="35000"/>
                  </a:schemeClr>
                </a:solidFill>
              </a:rPr>
              <a:t>una clase que contiene una </a:t>
            </a:r>
            <a:r>
              <a:rPr lang="es-ES" sz="2000" dirty="0">
                <a:solidFill>
                  <a:schemeClr val="tx1">
                    <a:lumMod val="65000"/>
                    <a:lumOff val="35000"/>
                  </a:schemeClr>
                </a:solidFill>
              </a:rPr>
              <a:t>colección de métodos abstractos. </a:t>
            </a:r>
            <a:endParaRPr lang="es-ES" sz="2000" dirty="0" smtClean="0">
              <a:solidFill>
                <a:schemeClr val="tx1">
                  <a:lumMod val="65000"/>
                  <a:lumOff val="35000"/>
                </a:schemeClr>
              </a:solidFill>
            </a:endParaRPr>
          </a:p>
          <a:p>
            <a:pPr>
              <a:spcAft>
                <a:spcPts val="1000"/>
              </a:spcAft>
            </a:pPr>
            <a:r>
              <a:rPr lang="es-ES" sz="2000" b="1" u="sng" dirty="0" smtClean="0">
                <a:solidFill>
                  <a:schemeClr val="tx1">
                    <a:lumMod val="65000"/>
                    <a:lumOff val="35000"/>
                  </a:schemeClr>
                </a:solidFill>
              </a:rPr>
              <a:t>Características</a:t>
            </a:r>
            <a:r>
              <a:rPr lang="es-ES" sz="2000" dirty="0" smtClean="0">
                <a:solidFill>
                  <a:schemeClr val="tx1">
                    <a:lumMod val="65000"/>
                    <a:lumOff val="35000"/>
                  </a:schemeClr>
                </a:solidFill>
              </a:rPr>
              <a:t>:</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No se pueden instanciar. </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No </a:t>
            </a:r>
            <a:r>
              <a:rPr lang="es-ES" sz="2000" dirty="0">
                <a:solidFill>
                  <a:schemeClr val="tx1">
                    <a:lumMod val="65000"/>
                    <a:lumOff val="35000"/>
                  </a:schemeClr>
                </a:solidFill>
              </a:rPr>
              <a:t>contiene </a:t>
            </a:r>
            <a:r>
              <a:rPr lang="es-ES" sz="2000" dirty="0" smtClean="0">
                <a:solidFill>
                  <a:schemeClr val="tx1">
                    <a:lumMod val="65000"/>
                    <a:lumOff val="35000"/>
                  </a:schemeClr>
                </a:solidFill>
              </a:rPr>
              <a:t>constructores.</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Todos </a:t>
            </a:r>
            <a:r>
              <a:rPr lang="es-ES" sz="2000" dirty="0">
                <a:solidFill>
                  <a:schemeClr val="tx1">
                    <a:lumMod val="65000"/>
                    <a:lumOff val="35000"/>
                  </a:schemeClr>
                </a:solidFill>
              </a:rPr>
              <a:t>los métodos en una interfaz son </a:t>
            </a:r>
            <a:r>
              <a:rPr lang="es-ES" sz="2000" dirty="0" smtClean="0">
                <a:solidFill>
                  <a:schemeClr val="tx1">
                    <a:lumMod val="65000"/>
                    <a:lumOff val="35000"/>
                  </a:schemeClr>
                </a:solidFill>
              </a:rPr>
              <a:t>abstractos.</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Una </a:t>
            </a:r>
            <a:r>
              <a:rPr lang="es-ES" sz="2000" dirty="0">
                <a:solidFill>
                  <a:schemeClr val="tx1">
                    <a:lumMod val="65000"/>
                    <a:lumOff val="35000"/>
                  </a:schemeClr>
                </a:solidFill>
              </a:rPr>
              <a:t>interfaz no puede contener campos de instancia. </a:t>
            </a:r>
            <a:r>
              <a:rPr lang="es-ES" sz="2000" dirty="0" smtClean="0">
                <a:solidFill>
                  <a:schemeClr val="tx1">
                    <a:lumMod val="65000"/>
                    <a:lumOff val="35000"/>
                  </a:schemeClr>
                </a:solidFill>
              </a:rPr>
              <a:t>Los </a:t>
            </a:r>
            <a:r>
              <a:rPr lang="es-ES" sz="2000" dirty="0">
                <a:solidFill>
                  <a:schemeClr val="tx1">
                    <a:lumMod val="65000"/>
                    <a:lumOff val="35000"/>
                  </a:schemeClr>
                </a:solidFill>
              </a:rPr>
              <a:t>únicos campos que pueden aparecer en una interfaz deben ser declarados tanto </a:t>
            </a:r>
            <a:r>
              <a:rPr lang="es-ES" sz="2000" b="1" i="1" dirty="0">
                <a:solidFill>
                  <a:schemeClr val="tx1">
                    <a:lumMod val="65000"/>
                    <a:lumOff val="35000"/>
                  </a:schemeClr>
                </a:solidFill>
              </a:rPr>
              <a:t>estáticos</a:t>
            </a:r>
            <a:r>
              <a:rPr lang="es-ES" sz="2000" dirty="0">
                <a:solidFill>
                  <a:schemeClr val="tx1">
                    <a:lumMod val="65000"/>
                    <a:lumOff val="35000"/>
                  </a:schemeClr>
                </a:solidFill>
              </a:rPr>
              <a:t> como </a:t>
            </a:r>
            <a:r>
              <a:rPr lang="es-ES" sz="2000" b="1" i="1" dirty="0">
                <a:solidFill>
                  <a:schemeClr val="tx1">
                    <a:lumMod val="65000"/>
                    <a:lumOff val="35000"/>
                  </a:schemeClr>
                </a:solidFill>
              </a:rPr>
              <a:t>finales</a:t>
            </a:r>
            <a:r>
              <a:rPr lang="es-ES" sz="2000" dirty="0">
                <a:solidFill>
                  <a:schemeClr val="tx1">
                    <a:lumMod val="65000"/>
                    <a:lumOff val="35000"/>
                  </a:schemeClr>
                </a:solidFill>
              </a:rPr>
              <a:t>. </a:t>
            </a:r>
            <a:endParaRPr lang="es-ES" sz="2000" dirty="0" smtClean="0">
              <a:solidFill>
                <a:schemeClr val="tx1">
                  <a:lumMod val="65000"/>
                  <a:lumOff val="35000"/>
                </a:schemeClr>
              </a:solidFill>
            </a:endParaRP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Una </a:t>
            </a:r>
            <a:r>
              <a:rPr lang="es-ES" sz="2000" dirty="0">
                <a:solidFill>
                  <a:schemeClr val="tx1">
                    <a:lumMod val="65000"/>
                    <a:lumOff val="35000"/>
                  </a:schemeClr>
                </a:solidFill>
              </a:rPr>
              <a:t>interfaz no se extiende por una clase; Es implementado por una clase. </a:t>
            </a:r>
            <a:endParaRPr lang="es-ES" sz="2000" dirty="0" smtClean="0">
              <a:solidFill>
                <a:schemeClr val="tx1">
                  <a:lumMod val="65000"/>
                  <a:lumOff val="35000"/>
                </a:schemeClr>
              </a:solidFill>
            </a:endParaRP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Una </a:t>
            </a:r>
            <a:r>
              <a:rPr lang="es-ES" sz="2000" dirty="0">
                <a:solidFill>
                  <a:schemeClr val="tx1">
                    <a:lumMod val="65000"/>
                    <a:lumOff val="35000"/>
                  </a:schemeClr>
                </a:solidFill>
              </a:rPr>
              <a:t>interfaz puede </a:t>
            </a:r>
            <a:r>
              <a:rPr lang="es-ES" sz="2000" b="1" i="1" dirty="0">
                <a:solidFill>
                  <a:schemeClr val="tx1">
                    <a:lumMod val="65000"/>
                    <a:lumOff val="35000"/>
                  </a:schemeClr>
                </a:solidFill>
              </a:rPr>
              <a:t>extender múltiples </a:t>
            </a:r>
            <a:r>
              <a:rPr lang="es-ES" sz="2000" dirty="0">
                <a:solidFill>
                  <a:schemeClr val="tx1">
                    <a:lumMod val="65000"/>
                    <a:lumOff val="35000"/>
                  </a:schemeClr>
                </a:solidFill>
              </a:rPr>
              <a:t>interfaces.</a:t>
            </a:r>
          </a:p>
        </p:txBody>
      </p:sp>
    </p:spTree>
    <p:extLst>
      <p:ext uri="{BB962C8B-B14F-4D97-AF65-F5344CB8AC3E}">
        <p14:creationId xmlns:p14="http://schemas.microsoft.com/office/powerpoint/2010/main" val="1092519904"/>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1</a:t>
            </a:r>
            <a:r>
              <a:rPr lang="es-ES" sz="2200" b="1" dirty="0" smtClean="0">
                <a:solidFill>
                  <a:schemeClr val="bg1"/>
                </a:solidFill>
                <a:latin typeface="Arial" pitchFamily="34" charset="0"/>
                <a:cs typeface="Arial" pitchFamily="34" charset="0"/>
              </a:rPr>
              <a:t>. </a:t>
            </a:r>
            <a:r>
              <a:rPr lang="es-ES" sz="2200" b="1" dirty="0">
                <a:solidFill>
                  <a:schemeClr val="bg1"/>
                </a:solidFill>
                <a:latin typeface="Arial" pitchFamily="34" charset="0"/>
                <a:cs typeface="Arial" pitchFamily="34" charset="0"/>
              </a:rPr>
              <a:t>Introducción a IntelliJ IDEA</a:t>
            </a:r>
            <a:endParaRPr lang="es-ES" sz="2000" b="1" dirty="0">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Marcador de contenido 2"/>
          <p:cNvSpPr txBox="1">
            <a:spLocks/>
          </p:cNvSpPr>
          <p:nvPr/>
        </p:nvSpPr>
        <p:spPr>
          <a:xfrm>
            <a:off x="307975" y="1420342"/>
            <a:ext cx="8593498" cy="4964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a:solidFill>
                  <a:schemeClr val="tx1">
                    <a:lumMod val="65000"/>
                    <a:lumOff val="35000"/>
                  </a:schemeClr>
                </a:solidFill>
                <a:latin typeface="Arial" pitchFamily="34" charset="0"/>
                <a:cs typeface="Arial" pitchFamily="34" charset="0"/>
              </a:rPr>
              <a:t>6. Seleccionar el nombre de la carpeta de inicio e </a:t>
            </a:r>
            <a:r>
              <a:rPr lang="es-ES" sz="2000" b="1" dirty="0">
                <a:solidFill>
                  <a:schemeClr val="tx1">
                    <a:lumMod val="65000"/>
                    <a:lumOff val="35000"/>
                  </a:schemeClr>
                </a:solidFill>
                <a:latin typeface="Arial" pitchFamily="34" charset="0"/>
                <a:cs typeface="Arial" pitchFamily="34" charset="0"/>
              </a:rPr>
              <a:t>Instalar</a:t>
            </a:r>
            <a:endParaRPr lang="es-ES" sz="2000" dirty="0">
              <a:solidFill>
                <a:schemeClr val="tx1">
                  <a:lumMod val="65000"/>
                  <a:lumOff val="35000"/>
                </a:schemeClr>
              </a:solidFill>
              <a:latin typeface="Arial" pitchFamily="34" charset="0"/>
              <a:cs typeface="Arial" pitchFamily="34" charset="0"/>
            </a:endParaRPr>
          </a:p>
        </p:txBody>
      </p:sp>
      <p:sp>
        <p:nvSpPr>
          <p:cNvPr id="4" name="6 CuadroTexto"/>
          <p:cNvSpPr txBox="1"/>
          <p:nvPr/>
        </p:nvSpPr>
        <p:spPr>
          <a:xfrm>
            <a:off x="1043608" y="692696"/>
            <a:ext cx="4528693" cy="369332"/>
          </a:xfrm>
          <a:prstGeom prst="rect">
            <a:avLst/>
          </a:prstGeom>
          <a:noFill/>
        </p:spPr>
        <p:txBody>
          <a:bodyPr wrap="square" rtlCol="0">
            <a:spAutoFit/>
          </a:bodyPr>
          <a:lstStyle/>
          <a:p>
            <a:pPr marL="0" lvl="1"/>
            <a:r>
              <a:rPr lang="es-ES" dirty="0">
                <a:solidFill>
                  <a:schemeClr val="bg1"/>
                </a:solidFill>
                <a:latin typeface="Arial" pitchFamily="34" charset="0"/>
                <a:cs typeface="Arial" pitchFamily="34" charset="0"/>
              </a:rPr>
              <a:t>2. Instalación</a:t>
            </a:r>
          </a:p>
        </p:txBody>
      </p:sp>
      <p:pic>
        <p:nvPicPr>
          <p:cNvPr id="7" name="Imagen 6"/>
          <p:cNvPicPr>
            <a:picLocks noChangeAspect="1"/>
          </p:cNvPicPr>
          <p:nvPr/>
        </p:nvPicPr>
        <p:blipFill>
          <a:blip r:embed="rId3"/>
          <a:stretch>
            <a:fillRect/>
          </a:stretch>
        </p:blipFill>
        <p:spPr>
          <a:xfrm>
            <a:off x="1547664" y="1947285"/>
            <a:ext cx="6079919" cy="4727472"/>
          </a:xfrm>
          <a:prstGeom prst="rect">
            <a:avLst/>
          </a:prstGeom>
        </p:spPr>
      </p:pic>
    </p:spTree>
    <p:extLst>
      <p:ext uri="{BB962C8B-B14F-4D97-AF65-F5344CB8AC3E}">
        <p14:creationId xmlns:p14="http://schemas.microsoft.com/office/powerpoint/2010/main" val="3387367565"/>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5. Interfaces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24744"/>
            <a:ext cx="5187082" cy="566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4225614"/>
      </p:ext>
    </p:extLst>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a:solidFill>
                  <a:schemeClr val="bg1"/>
                </a:solidFill>
                <a:latin typeface="Arial" pitchFamily="34" charset="0"/>
                <a:cs typeface="Arial" pitchFamily="34" charset="0"/>
              </a:rPr>
              <a:t>6</a:t>
            </a:r>
            <a:r>
              <a:rPr lang="es-ES" sz="2200" b="1" dirty="0" smtClean="0">
                <a:solidFill>
                  <a:schemeClr val="bg1"/>
                </a:solidFill>
                <a:latin typeface="Arial" pitchFamily="34" charset="0"/>
                <a:cs typeface="Arial" pitchFamily="34" charset="0"/>
              </a:rPr>
              <a:t>.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Excepciones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55509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En java cuando se produce un error en un método se “lanza” un error de tipo </a:t>
            </a:r>
            <a:r>
              <a:rPr lang="es-ES" sz="2000" b="1" dirty="0" smtClean="0">
                <a:solidFill>
                  <a:schemeClr val="tx1">
                    <a:lumMod val="65000"/>
                    <a:lumOff val="35000"/>
                  </a:schemeClr>
                </a:solidFill>
              </a:rPr>
              <a:t>Throwable</a:t>
            </a:r>
            <a:r>
              <a:rPr lang="es-ES" sz="2000" dirty="0" smtClean="0">
                <a:solidFill>
                  <a:schemeClr val="tx1">
                    <a:lumMod val="65000"/>
                    <a:lumOff val="35000"/>
                  </a:schemeClr>
                </a:solidFill>
              </a:rPr>
              <a:t>. </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Cualquier método que halla llamado al método que lanza el error, podrá “</a:t>
            </a:r>
            <a:r>
              <a:rPr lang="es-ES" sz="2000" b="1" i="1" dirty="0" smtClean="0">
                <a:solidFill>
                  <a:schemeClr val="tx1">
                    <a:lumMod val="65000"/>
                    <a:lumOff val="35000"/>
                  </a:schemeClr>
                </a:solidFill>
              </a:rPr>
              <a:t>capturar</a:t>
            </a:r>
            <a:r>
              <a:rPr lang="es-ES" sz="2000" dirty="0" smtClean="0">
                <a:solidFill>
                  <a:schemeClr val="tx1">
                    <a:lumMod val="65000"/>
                    <a:lumOff val="35000"/>
                  </a:schemeClr>
                </a:solidFill>
              </a:rPr>
              <a:t>” la excepción y tomar las medidas necesarias.</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Una vez lanzada la excepción el programa se interrumpe.</a:t>
            </a:r>
          </a:p>
          <a:p>
            <a:pPr marL="342900" indent="-342900">
              <a:spcAft>
                <a:spcPts val="1000"/>
              </a:spcAft>
              <a:buFont typeface="Arial" panose="020B0604020202020204" pitchFamily="34" charset="0"/>
              <a:buChar char="•"/>
            </a:pPr>
            <a:r>
              <a:rPr lang="es-ES" sz="2000" dirty="0" smtClean="0">
                <a:solidFill>
                  <a:schemeClr val="tx1">
                    <a:lumMod val="65000"/>
                    <a:lumOff val="35000"/>
                  </a:schemeClr>
                </a:solidFill>
              </a:rPr>
              <a:t>La clase </a:t>
            </a:r>
            <a:r>
              <a:rPr lang="es-ES" sz="2000" b="1" dirty="0" smtClean="0">
                <a:solidFill>
                  <a:schemeClr val="tx1">
                    <a:lumMod val="65000"/>
                    <a:lumOff val="35000"/>
                  </a:schemeClr>
                </a:solidFill>
              </a:rPr>
              <a:t>Throwable</a:t>
            </a:r>
            <a:r>
              <a:rPr lang="es-ES" sz="2000" dirty="0" smtClean="0">
                <a:solidFill>
                  <a:schemeClr val="tx1">
                    <a:lumMod val="65000"/>
                    <a:lumOff val="35000"/>
                  </a:schemeClr>
                </a:solidFill>
              </a:rPr>
              <a:t> tiene las siguientes características:</a:t>
            </a:r>
          </a:p>
          <a:p>
            <a:pPr marL="800100" lvl="1" indent="-342900">
              <a:spcAft>
                <a:spcPts val="1000"/>
              </a:spcAft>
              <a:buFont typeface="Wingdings" panose="05000000000000000000" pitchFamily="2" charset="2"/>
              <a:buChar char="Ø"/>
            </a:pPr>
            <a:r>
              <a:rPr lang="es-ES" sz="2000" dirty="0" smtClean="0">
                <a:solidFill>
                  <a:schemeClr val="tx1">
                    <a:lumMod val="65000"/>
                    <a:lumOff val="35000"/>
                  </a:schemeClr>
                </a:solidFill>
                <a:latin typeface="Arial" pitchFamily="34" charset="0"/>
                <a:cs typeface="Arial" pitchFamily="34" charset="0"/>
              </a:rPr>
              <a:t>Contiene una instancia del estado de la pila en el momento en el que se creo el objeto.</a:t>
            </a:r>
          </a:p>
          <a:p>
            <a:pPr marL="800100" lvl="1" indent="-342900">
              <a:spcAft>
                <a:spcPts val="1000"/>
              </a:spcAft>
              <a:buFont typeface="Wingdings" panose="05000000000000000000" pitchFamily="2" charset="2"/>
              <a:buChar char="Ø"/>
            </a:pPr>
            <a:r>
              <a:rPr lang="es-ES" sz="2000" dirty="0" smtClean="0">
                <a:solidFill>
                  <a:schemeClr val="tx1">
                    <a:lumMod val="65000"/>
                    <a:lumOff val="35000"/>
                  </a:schemeClr>
                </a:solidFill>
                <a:latin typeface="Arial" pitchFamily="34" charset="0"/>
                <a:cs typeface="Arial" pitchFamily="34" charset="0"/>
              </a:rPr>
              <a:t>Almacena un mensaje que permite detallar el error que se produjo.</a:t>
            </a:r>
          </a:p>
          <a:p>
            <a:pPr marL="800100" lvl="1" indent="-342900">
              <a:spcAft>
                <a:spcPts val="1000"/>
              </a:spcAft>
              <a:buFont typeface="Wingdings" panose="05000000000000000000" pitchFamily="2" charset="2"/>
              <a:buChar char="Ø"/>
            </a:pPr>
            <a:r>
              <a:rPr lang="es-ES" sz="2000" dirty="0" smtClean="0">
                <a:solidFill>
                  <a:schemeClr val="tx1">
                    <a:lumMod val="65000"/>
                    <a:lumOff val="35000"/>
                  </a:schemeClr>
                </a:solidFill>
                <a:latin typeface="Arial" pitchFamily="34" charset="0"/>
                <a:cs typeface="Arial" pitchFamily="34" charset="0"/>
              </a:rPr>
              <a:t>Puede contener la causa del error que provoco el actual error y tambien es de tipo </a:t>
            </a:r>
            <a:r>
              <a:rPr lang="es-ES" sz="2000" b="1" dirty="0" smtClean="0">
                <a:solidFill>
                  <a:schemeClr val="tx1">
                    <a:lumMod val="65000"/>
                    <a:lumOff val="35000"/>
                  </a:schemeClr>
                </a:solidFill>
              </a:rPr>
              <a:t>Throwable.</a:t>
            </a:r>
            <a:endParaRPr lang="es-ES" sz="2000"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353717194"/>
      </p:ext>
    </p:extLst>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a:solidFill>
                  <a:schemeClr val="bg1"/>
                </a:solidFill>
                <a:latin typeface="Arial" pitchFamily="34" charset="0"/>
                <a:cs typeface="Arial" pitchFamily="34" charset="0"/>
              </a:rPr>
              <a:t>6. Excepciones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7" y="1203151"/>
            <a:ext cx="6962775" cy="561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663229"/>
      </p:ext>
    </p:extLst>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Excepciones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529375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b="1" u="sng" dirty="0" smtClean="0">
                <a:solidFill>
                  <a:schemeClr val="tx1">
                    <a:lumMod val="65000"/>
                    <a:lumOff val="35000"/>
                  </a:schemeClr>
                </a:solidFill>
              </a:rPr>
              <a:t>Error</a:t>
            </a:r>
            <a:r>
              <a:rPr lang="es-ES" sz="2000" dirty="0" smtClean="0">
                <a:solidFill>
                  <a:schemeClr val="tx1">
                    <a:lumMod val="65000"/>
                    <a:lumOff val="35000"/>
                  </a:schemeClr>
                </a:solidFill>
              </a:rPr>
              <a:t>: Es una subclase de </a:t>
            </a:r>
            <a:r>
              <a:rPr lang="es-ES" sz="2000" b="1" dirty="0" smtClean="0">
                <a:solidFill>
                  <a:schemeClr val="tx1">
                    <a:lumMod val="65000"/>
                    <a:lumOff val="35000"/>
                  </a:schemeClr>
                </a:solidFill>
              </a:rPr>
              <a:t>Throwable</a:t>
            </a:r>
            <a:r>
              <a:rPr lang="es-ES" sz="2000" dirty="0" smtClean="0">
                <a:solidFill>
                  <a:schemeClr val="tx1">
                    <a:lumMod val="65000"/>
                    <a:lumOff val="35000"/>
                  </a:schemeClr>
                </a:solidFill>
              </a:rPr>
              <a:t> que indica problemas graves que una aplicación no debería intentar resolver: “</a:t>
            </a:r>
            <a:r>
              <a:rPr lang="es-ES" sz="2000" i="1" dirty="0" smtClean="0">
                <a:solidFill>
                  <a:schemeClr val="tx1">
                    <a:lumMod val="65000"/>
                    <a:lumOff val="35000"/>
                  </a:schemeClr>
                </a:solidFill>
              </a:rPr>
              <a:t>Memoria Agotada</a:t>
            </a:r>
            <a:r>
              <a:rPr lang="es-ES" sz="2000" dirty="0" smtClean="0">
                <a:solidFill>
                  <a:schemeClr val="tx1">
                    <a:lumMod val="65000"/>
                    <a:lumOff val="35000"/>
                  </a:schemeClr>
                </a:solidFill>
              </a:rPr>
              <a:t>” o “</a:t>
            </a:r>
            <a:r>
              <a:rPr lang="es-ES" sz="2000" i="1" dirty="0" smtClean="0">
                <a:solidFill>
                  <a:schemeClr val="tx1">
                    <a:lumMod val="65000"/>
                    <a:lumOff val="35000"/>
                  </a:schemeClr>
                </a:solidFill>
              </a:rPr>
              <a:t>Error interno de la JVM</a:t>
            </a:r>
            <a:r>
              <a:rPr lang="es-ES" sz="2000" dirty="0" smtClean="0">
                <a:solidFill>
                  <a:schemeClr val="tx1">
                    <a:lumMod val="65000"/>
                    <a:lumOff val="35000"/>
                  </a:schemeClr>
                </a:solidFill>
              </a:rPr>
              <a:t>”. </a:t>
            </a:r>
          </a:p>
          <a:p>
            <a:pPr>
              <a:spcAft>
                <a:spcPts val="1000"/>
              </a:spcAft>
            </a:pPr>
            <a:endParaRPr lang="es-ES" sz="2000" dirty="0" smtClean="0">
              <a:solidFill>
                <a:schemeClr val="tx1">
                  <a:lumMod val="65000"/>
                  <a:lumOff val="35000"/>
                </a:schemeClr>
              </a:solidFill>
            </a:endParaRPr>
          </a:p>
          <a:p>
            <a:pPr>
              <a:spcAft>
                <a:spcPts val="1000"/>
              </a:spcAft>
            </a:pPr>
            <a:r>
              <a:rPr lang="es-ES" sz="2000" b="1" u="sng" dirty="0" smtClean="0">
                <a:solidFill>
                  <a:schemeClr val="tx1">
                    <a:lumMod val="65000"/>
                    <a:lumOff val="35000"/>
                  </a:schemeClr>
                </a:solidFill>
              </a:rPr>
              <a:t>Exception</a:t>
            </a:r>
            <a:r>
              <a:rPr lang="es-ES" sz="2000" dirty="0" smtClean="0">
                <a:solidFill>
                  <a:schemeClr val="tx1">
                    <a:lumMod val="65000"/>
                    <a:lumOff val="35000"/>
                  </a:schemeClr>
                </a:solidFill>
              </a:rPr>
              <a:t>: Clase que indican situaciones que una aplicación debería tratar de forma razonable. Los dos tipos principales son:</a:t>
            </a:r>
          </a:p>
          <a:p>
            <a:pPr marL="800100" lvl="1" indent="-342900">
              <a:spcAft>
                <a:spcPts val="1000"/>
              </a:spcAft>
              <a:buFont typeface="Wingdings" panose="05000000000000000000" pitchFamily="2" charset="2"/>
              <a:buChar char="Ø"/>
            </a:pPr>
            <a:r>
              <a:rPr lang="es-ES" sz="2400" b="1" u="sng" dirty="0" smtClean="0">
                <a:solidFill>
                  <a:schemeClr val="tx1">
                    <a:lumMod val="65000"/>
                    <a:lumOff val="35000"/>
                  </a:schemeClr>
                </a:solidFill>
              </a:rPr>
              <a:t>RuntimeException</a:t>
            </a:r>
            <a:r>
              <a:rPr lang="es-ES" sz="2400" dirty="0" smtClean="0">
                <a:solidFill>
                  <a:schemeClr val="tx1">
                    <a:lumMod val="65000"/>
                    <a:lumOff val="35000"/>
                  </a:schemeClr>
                </a:solidFill>
              </a:rPr>
              <a:t>: </a:t>
            </a:r>
            <a:r>
              <a:rPr lang="es-ES" sz="2000" dirty="0" smtClean="0">
                <a:solidFill>
                  <a:schemeClr val="tx1">
                    <a:lumMod val="65000"/>
                    <a:lumOff val="35000"/>
                  </a:schemeClr>
                </a:solidFill>
                <a:latin typeface="Arial" pitchFamily="34" charset="0"/>
                <a:cs typeface="Arial" pitchFamily="34" charset="0"/>
              </a:rPr>
              <a:t>Se usan en caso de errores del programador del tipo acceso a una posición de array no correcta o división por 0 de un numero.</a:t>
            </a:r>
          </a:p>
          <a:p>
            <a:pPr marL="800100" lvl="1" indent="-342900">
              <a:spcAft>
                <a:spcPts val="1000"/>
              </a:spcAft>
              <a:buFont typeface="Wingdings" panose="05000000000000000000" pitchFamily="2" charset="2"/>
              <a:buChar char="Ø"/>
            </a:pPr>
            <a:r>
              <a:rPr lang="es-ES" sz="2400" b="1" u="sng" dirty="0" smtClean="0">
                <a:solidFill>
                  <a:schemeClr val="tx1">
                    <a:lumMod val="65000"/>
                    <a:lumOff val="35000"/>
                  </a:schemeClr>
                </a:solidFill>
              </a:rPr>
              <a:t>IOException</a:t>
            </a:r>
            <a:r>
              <a:rPr lang="es-ES" sz="2400" dirty="0" smtClean="0">
                <a:solidFill>
                  <a:schemeClr val="tx1">
                    <a:lumMod val="65000"/>
                    <a:lumOff val="35000"/>
                  </a:schemeClr>
                </a:solidFill>
              </a:rPr>
              <a:t>: </a:t>
            </a:r>
            <a:r>
              <a:rPr lang="es-ES" sz="2000" dirty="0" smtClean="0">
                <a:solidFill>
                  <a:schemeClr val="tx1">
                    <a:lumMod val="65000"/>
                    <a:lumOff val="35000"/>
                  </a:schemeClr>
                </a:solidFill>
                <a:latin typeface="Arial" pitchFamily="34" charset="0"/>
                <a:cs typeface="Arial" pitchFamily="34" charset="0"/>
              </a:rPr>
              <a:t>Se usan en caso de errores que no pueden ser evitados por el programador y van muchas veces relacionados con el manejo de ficheros.</a:t>
            </a:r>
          </a:p>
          <a:p>
            <a:pPr marL="800100" lvl="1" indent="-342900">
              <a:spcAft>
                <a:spcPts val="1000"/>
              </a:spcAft>
              <a:buFont typeface="Wingdings" panose="05000000000000000000" pitchFamily="2" charset="2"/>
              <a:buChar char="Ø"/>
            </a:pPr>
            <a:endParaRPr lang="es-ES" sz="2000" dirty="0">
              <a:solidFill>
                <a:schemeClr val="tx1">
                  <a:lumMod val="65000"/>
                  <a:lumOff val="35000"/>
                </a:schemeClr>
              </a:solidFill>
              <a:latin typeface="Arial" pitchFamily="34" charset="0"/>
              <a:cs typeface="Arial" pitchFamily="34" charset="0"/>
            </a:endParaRPr>
          </a:p>
          <a:p>
            <a:pPr marL="342900" indent="-342900">
              <a:spcAft>
                <a:spcPts val="1000"/>
              </a:spcAft>
              <a:buFont typeface="Arial" panose="020B0604020202020204" pitchFamily="34" charset="0"/>
              <a:buChar char="•"/>
            </a:pPr>
            <a:endParaRPr lang="es-ES" sz="2000"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1025419497"/>
      </p:ext>
    </p:extLst>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Excepciones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898777"/>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Para “</a:t>
            </a:r>
            <a:r>
              <a:rPr lang="es-ES" sz="2000" b="1" i="1" dirty="0" smtClean="0">
                <a:solidFill>
                  <a:schemeClr val="tx1">
                    <a:lumMod val="65000"/>
                    <a:lumOff val="35000"/>
                  </a:schemeClr>
                </a:solidFill>
              </a:rPr>
              <a:t>capturar</a:t>
            </a:r>
            <a:r>
              <a:rPr lang="es-ES" sz="2000" dirty="0" smtClean="0">
                <a:solidFill>
                  <a:schemeClr val="tx1">
                    <a:lumMod val="65000"/>
                    <a:lumOff val="35000"/>
                  </a:schemeClr>
                </a:solidFill>
              </a:rPr>
              <a:t>” una excepción se delimita el código por bloques de </a:t>
            </a:r>
            <a:r>
              <a:rPr lang="es-ES" sz="2000" b="1" i="1" dirty="0" smtClean="0">
                <a:solidFill>
                  <a:schemeClr val="tx1">
                    <a:lumMod val="65000"/>
                    <a:lumOff val="35000"/>
                  </a:schemeClr>
                </a:solidFill>
              </a:rPr>
              <a:t>try</a:t>
            </a:r>
            <a:r>
              <a:rPr lang="es-ES" sz="2000" dirty="0" smtClean="0">
                <a:solidFill>
                  <a:schemeClr val="tx1">
                    <a:lumMod val="65000"/>
                    <a:lumOff val="35000"/>
                  </a:schemeClr>
                </a:solidFill>
              </a:rPr>
              <a:t> y </a:t>
            </a:r>
            <a:r>
              <a:rPr lang="es-ES" sz="2000" b="1" i="1" dirty="0" smtClean="0">
                <a:solidFill>
                  <a:schemeClr val="tx1">
                    <a:lumMod val="65000"/>
                    <a:lumOff val="35000"/>
                  </a:schemeClr>
                </a:solidFill>
              </a:rPr>
              <a:t>catch</a:t>
            </a:r>
            <a:r>
              <a:rPr lang="es-ES" sz="2000" dirty="0" smtClean="0">
                <a:solidFill>
                  <a:schemeClr val="tx1">
                    <a:lumMod val="65000"/>
                    <a:lumOff val="35000"/>
                  </a:schemeClr>
                </a:solidFill>
              </a:rPr>
              <a:t>:</a:t>
            </a:r>
          </a:p>
          <a:p>
            <a:pPr lvl="1"/>
            <a:r>
              <a:rPr lang="en-US" sz="2000" b="1" noProof="1" smtClean="0">
                <a:solidFill>
                  <a:srgbClr val="7030A0"/>
                </a:solidFill>
                <a:latin typeface="+mj-lt"/>
              </a:rPr>
              <a:t>try</a:t>
            </a:r>
            <a:r>
              <a:rPr lang="en-US" sz="2000" noProof="1" smtClean="0">
                <a:solidFill>
                  <a:schemeClr val="tx1">
                    <a:lumMod val="65000"/>
                    <a:lumOff val="35000"/>
                  </a:schemeClr>
                </a:solidFill>
                <a:latin typeface="+mj-lt"/>
                <a:cs typeface="Arial" pitchFamily="34" charset="0"/>
              </a:rPr>
              <a:t>{</a:t>
            </a:r>
          </a:p>
          <a:p>
            <a:pPr lvl="1"/>
            <a:r>
              <a:rPr lang="es-ES" sz="2000" i="1" noProof="1" smtClean="0">
                <a:solidFill>
                  <a:srgbClr val="00B050"/>
                </a:solidFill>
                <a:latin typeface="+mj-lt"/>
              </a:rPr>
              <a:t>   //bloque de código que lanza excepción</a:t>
            </a:r>
          </a:p>
          <a:p>
            <a:pPr lvl="1"/>
            <a:r>
              <a:rPr lang="es-ES" sz="2000" noProof="1" smtClean="0">
                <a:solidFill>
                  <a:schemeClr val="tx1">
                    <a:lumMod val="65000"/>
                    <a:lumOff val="35000"/>
                  </a:schemeClr>
                </a:solidFill>
                <a:latin typeface="+mj-lt"/>
                <a:cs typeface="Arial" pitchFamily="34" charset="0"/>
              </a:rPr>
              <a:t>} </a:t>
            </a:r>
            <a:r>
              <a:rPr lang="es-ES" sz="2000" b="1" noProof="1" smtClean="0">
                <a:solidFill>
                  <a:srgbClr val="7030A0"/>
                </a:solidFill>
                <a:latin typeface="+mj-lt"/>
                <a:cs typeface="Arial" pitchFamily="34" charset="0"/>
              </a:rPr>
              <a:t>catch </a:t>
            </a:r>
            <a:r>
              <a:rPr lang="es-ES" sz="2000" noProof="1" smtClean="0">
                <a:solidFill>
                  <a:schemeClr val="tx1">
                    <a:lumMod val="65000"/>
                    <a:lumOff val="35000"/>
                  </a:schemeClr>
                </a:solidFill>
                <a:latin typeface="+mj-lt"/>
                <a:cs typeface="Arial" pitchFamily="34" charset="0"/>
              </a:rPr>
              <a:t>(</a:t>
            </a:r>
            <a:r>
              <a:rPr lang="es-ES" sz="2000" b="1" noProof="1" smtClean="0">
                <a:solidFill>
                  <a:schemeClr val="tx1">
                    <a:lumMod val="65000"/>
                    <a:lumOff val="35000"/>
                  </a:schemeClr>
                </a:solidFill>
                <a:latin typeface="+mj-lt"/>
                <a:cs typeface="Arial" pitchFamily="34" charset="0"/>
              </a:rPr>
              <a:t>NullPointerException</a:t>
            </a:r>
            <a:r>
              <a:rPr lang="es-ES" sz="2000" noProof="1" smtClean="0">
                <a:solidFill>
                  <a:schemeClr val="tx1">
                    <a:lumMod val="65000"/>
                    <a:lumOff val="35000"/>
                  </a:schemeClr>
                </a:solidFill>
                <a:latin typeface="+mj-lt"/>
                <a:cs typeface="Arial" pitchFamily="34" charset="0"/>
              </a:rPr>
              <a:t> errorNull){</a:t>
            </a:r>
          </a:p>
          <a:p>
            <a:pPr lvl="1"/>
            <a:r>
              <a:rPr lang="es-ES" sz="2000" i="1" noProof="1" smtClean="0">
                <a:solidFill>
                  <a:srgbClr val="00B050"/>
                </a:solidFill>
                <a:latin typeface="+mj-lt"/>
                <a:cs typeface="Arial" pitchFamily="34" charset="0"/>
              </a:rPr>
              <a:t>   //código que gestiona el problema de null</a:t>
            </a:r>
          </a:p>
          <a:p>
            <a:pPr lvl="1"/>
            <a:r>
              <a:rPr lang="es-ES" sz="2000" noProof="1" smtClean="0">
                <a:solidFill>
                  <a:schemeClr val="tx1">
                    <a:lumMod val="65000"/>
                    <a:lumOff val="35000"/>
                  </a:schemeClr>
                </a:solidFill>
                <a:cs typeface="Arial" pitchFamily="34" charset="0"/>
              </a:rPr>
              <a:t>} </a:t>
            </a:r>
            <a:r>
              <a:rPr lang="es-ES" sz="2000" b="1" noProof="1" smtClean="0">
                <a:solidFill>
                  <a:srgbClr val="7030A0"/>
                </a:solidFill>
                <a:cs typeface="Arial" pitchFamily="34" charset="0"/>
              </a:rPr>
              <a:t>catch </a:t>
            </a:r>
            <a:r>
              <a:rPr lang="es-ES" sz="2000" noProof="1" smtClean="0">
                <a:solidFill>
                  <a:schemeClr val="tx1">
                    <a:lumMod val="65000"/>
                    <a:lumOff val="35000"/>
                  </a:schemeClr>
                </a:solidFill>
                <a:cs typeface="Arial" pitchFamily="34" charset="0"/>
              </a:rPr>
              <a:t>(</a:t>
            </a:r>
            <a:r>
              <a:rPr lang="es-ES" sz="2000" b="1" noProof="1" smtClean="0">
                <a:solidFill>
                  <a:schemeClr val="tx1">
                    <a:lumMod val="65000"/>
                    <a:lumOff val="35000"/>
                  </a:schemeClr>
                </a:solidFill>
                <a:cs typeface="Arial" pitchFamily="34" charset="0"/>
              </a:rPr>
              <a:t>ClassCastException</a:t>
            </a:r>
            <a:r>
              <a:rPr lang="es-ES" sz="2000" noProof="1" smtClean="0">
                <a:solidFill>
                  <a:schemeClr val="tx1">
                    <a:lumMod val="65000"/>
                    <a:lumOff val="35000"/>
                  </a:schemeClr>
                </a:solidFill>
                <a:cs typeface="Arial" pitchFamily="34" charset="0"/>
              </a:rPr>
              <a:t> errorCast){</a:t>
            </a:r>
          </a:p>
          <a:p>
            <a:pPr lvl="1"/>
            <a:r>
              <a:rPr lang="es-ES" sz="2000" i="1" noProof="1" smtClean="0">
                <a:solidFill>
                  <a:srgbClr val="00B050"/>
                </a:solidFill>
                <a:cs typeface="Arial" pitchFamily="34" charset="0"/>
              </a:rPr>
              <a:t>   //código que gestiona el problema de casteo</a:t>
            </a:r>
          </a:p>
          <a:p>
            <a:pPr lvl="1"/>
            <a:r>
              <a:rPr lang="es-ES" sz="2000" noProof="1" smtClean="0">
                <a:solidFill>
                  <a:schemeClr val="tx1">
                    <a:lumMod val="65000"/>
                    <a:lumOff val="35000"/>
                  </a:schemeClr>
                </a:solidFill>
              </a:rPr>
              <a:t>} </a:t>
            </a:r>
            <a:r>
              <a:rPr lang="es-ES" sz="2000" b="1" noProof="1" smtClean="0">
                <a:solidFill>
                  <a:srgbClr val="7030A0"/>
                </a:solidFill>
              </a:rPr>
              <a:t>finally</a:t>
            </a:r>
            <a:r>
              <a:rPr lang="es-ES" sz="2000" noProof="1" smtClean="0">
                <a:solidFill>
                  <a:srgbClr val="7030A0"/>
                </a:solidFill>
              </a:rPr>
              <a:t> </a:t>
            </a:r>
            <a:r>
              <a:rPr lang="es-ES" sz="2000" noProof="1" smtClean="0">
                <a:solidFill>
                  <a:schemeClr val="tx1">
                    <a:lumMod val="65000"/>
                    <a:lumOff val="35000"/>
                  </a:schemeClr>
                </a:solidFill>
              </a:rPr>
              <a:t>{</a:t>
            </a:r>
          </a:p>
          <a:p>
            <a:pPr lvl="1"/>
            <a:r>
              <a:rPr lang="en-US" sz="2000" noProof="1">
                <a:solidFill>
                  <a:schemeClr val="tx1">
                    <a:lumMod val="65000"/>
                    <a:lumOff val="35000"/>
                  </a:schemeClr>
                </a:solidFill>
              </a:rPr>
              <a:t> </a:t>
            </a:r>
            <a:r>
              <a:rPr lang="en-US" sz="2000" noProof="1" smtClean="0">
                <a:solidFill>
                  <a:schemeClr val="tx1">
                    <a:lumMod val="65000"/>
                    <a:lumOff val="35000"/>
                  </a:schemeClr>
                </a:solidFill>
              </a:rPr>
              <a:t> </a:t>
            </a:r>
            <a:r>
              <a:rPr lang="es-ES" sz="2000" i="1" noProof="1" smtClean="0">
                <a:solidFill>
                  <a:srgbClr val="00B050"/>
                </a:solidFill>
                <a:cs typeface="Arial" pitchFamily="34" charset="0"/>
              </a:rPr>
              <a:t>//</a:t>
            </a:r>
            <a:r>
              <a:rPr lang="es-ES" sz="2000" i="1" noProof="1">
                <a:solidFill>
                  <a:srgbClr val="00B050"/>
                </a:solidFill>
                <a:cs typeface="Arial" pitchFamily="34" charset="0"/>
              </a:rPr>
              <a:t>código que </a:t>
            </a:r>
            <a:r>
              <a:rPr lang="es-ES" sz="2000" i="1" noProof="1" smtClean="0">
                <a:solidFill>
                  <a:srgbClr val="00B050"/>
                </a:solidFill>
                <a:cs typeface="Arial" pitchFamily="34" charset="0"/>
              </a:rPr>
              <a:t>se ejecuta despues de haber ejecutado todo</a:t>
            </a:r>
          </a:p>
          <a:p>
            <a:pPr lvl="1"/>
            <a:r>
              <a:rPr lang="es-ES" sz="2000" i="1" noProof="1" smtClean="0">
                <a:solidFill>
                  <a:srgbClr val="00B050"/>
                </a:solidFill>
                <a:cs typeface="Arial" pitchFamily="34" charset="0"/>
              </a:rPr>
              <a:t>  // y gestionado los errores</a:t>
            </a:r>
          </a:p>
          <a:p>
            <a:pPr lvl="1"/>
            <a:r>
              <a:rPr lang="en-US" sz="2000" noProof="1" smtClean="0">
                <a:solidFill>
                  <a:schemeClr val="tx1">
                    <a:lumMod val="65000"/>
                    <a:lumOff val="35000"/>
                  </a:schemeClr>
                </a:solidFill>
                <a:cs typeface="Arial" pitchFamily="34" charset="0"/>
              </a:rPr>
              <a:t>}</a:t>
            </a:r>
          </a:p>
          <a:p>
            <a:pPr lvl="1"/>
            <a:endParaRPr lang="es-ES" sz="2000" noProof="1">
              <a:solidFill>
                <a:schemeClr val="tx1">
                  <a:lumMod val="65000"/>
                  <a:lumOff val="35000"/>
                </a:schemeClr>
              </a:solidFill>
              <a:cs typeface="Arial" pitchFamily="34" charset="0"/>
            </a:endParaRPr>
          </a:p>
          <a:p>
            <a:r>
              <a:rPr lang="en-US" sz="2000" noProof="1" smtClean="0">
                <a:solidFill>
                  <a:schemeClr val="tx1">
                    <a:lumMod val="65000"/>
                    <a:lumOff val="35000"/>
                  </a:schemeClr>
                </a:solidFill>
              </a:rPr>
              <a:t>Para “</a:t>
            </a:r>
            <a:r>
              <a:rPr lang="en-US" sz="2000" b="1" i="1" noProof="1" smtClean="0">
                <a:solidFill>
                  <a:schemeClr val="tx1">
                    <a:lumMod val="65000"/>
                    <a:lumOff val="35000"/>
                  </a:schemeClr>
                </a:solidFill>
              </a:rPr>
              <a:t>lanzar</a:t>
            </a:r>
            <a:r>
              <a:rPr lang="en-US" sz="2000" noProof="1" smtClean="0">
                <a:solidFill>
                  <a:schemeClr val="tx1">
                    <a:lumMod val="65000"/>
                    <a:lumOff val="35000"/>
                  </a:schemeClr>
                </a:solidFill>
              </a:rPr>
              <a:t>” errores en Java se usa la palabra clave </a:t>
            </a:r>
            <a:r>
              <a:rPr lang="en-US" sz="2000" b="1" i="1" noProof="1" smtClean="0">
                <a:solidFill>
                  <a:srgbClr val="7030A0"/>
                </a:solidFill>
              </a:rPr>
              <a:t>throw</a:t>
            </a:r>
            <a:r>
              <a:rPr lang="en-US" sz="2000" noProof="1" smtClean="0">
                <a:solidFill>
                  <a:schemeClr val="tx1">
                    <a:lumMod val="65000"/>
                    <a:lumOff val="35000"/>
                  </a:schemeClr>
                </a:solidFill>
              </a:rPr>
              <a:t>.</a:t>
            </a:r>
          </a:p>
          <a:p>
            <a:pPr lvl="2"/>
            <a:r>
              <a:rPr lang="en-US" sz="2400" b="1" noProof="1" smtClean="0">
                <a:solidFill>
                  <a:srgbClr val="7030A0"/>
                </a:solidFill>
              </a:rPr>
              <a:t>throw new </a:t>
            </a:r>
            <a:r>
              <a:rPr lang="en-US" sz="2400" b="1" noProof="1" smtClean="0">
                <a:solidFill>
                  <a:schemeClr val="tx1">
                    <a:lumMod val="65000"/>
                    <a:lumOff val="35000"/>
                  </a:schemeClr>
                </a:solidFill>
              </a:rPr>
              <a:t>Exception</a:t>
            </a:r>
            <a:r>
              <a:rPr lang="en-US" sz="2400" noProof="1" smtClean="0">
                <a:solidFill>
                  <a:schemeClr val="tx1">
                    <a:lumMod val="65000"/>
                    <a:lumOff val="35000"/>
                  </a:schemeClr>
                </a:solidFill>
              </a:rPr>
              <a:t>(“</a:t>
            </a:r>
            <a:r>
              <a:rPr lang="en-US" sz="2400" noProof="1" smtClean="0">
                <a:solidFill>
                  <a:srgbClr val="00B050"/>
                </a:solidFill>
              </a:rPr>
              <a:t>Mensaje de error</a:t>
            </a:r>
            <a:r>
              <a:rPr lang="en-US" sz="2400" noProof="1" smtClean="0">
                <a:solidFill>
                  <a:schemeClr val="tx1">
                    <a:lumMod val="65000"/>
                    <a:lumOff val="35000"/>
                  </a:schemeClr>
                </a:solidFill>
              </a:rPr>
              <a:t>”);</a:t>
            </a:r>
          </a:p>
        </p:txBody>
      </p:sp>
    </p:spTree>
    <p:extLst>
      <p:ext uri="{BB962C8B-B14F-4D97-AF65-F5344CB8AC3E}">
        <p14:creationId xmlns:p14="http://schemas.microsoft.com/office/powerpoint/2010/main" val="3870158788"/>
      </p:ext>
    </p:extLst>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6. Excepciones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2323713"/>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2000" dirty="0" smtClean="0">
                <a:solidFill>
                  <a:schemeClr val="tx1">
                    <a:lumMod val="65000"/>
                    <a:lumOff val="35000"/>
                  </a:schemeClr>
                </a:solidFill>
              </a:rPr>
              <a:t>Si en el cuerpo de un método se lanza una excepción, en la cabecera del mismo hay que añadir una clausula </a:t>
            </a:r>
            <a:r>
              <a:rPr lang="es-ES" sz="2000" b="1" dirty="0" smtClean="0">
                <a:solidFill>
                  <a:srgbClr val="7030A0"/>
                </a:solidFill>
              </a:rPr>
              <a:t>throws</a:t>
            </a:r>
            <a:r>
              <a:rPr lang="es-ES" sz="2000" dirty="0" smtClean="0">
                <a:solidFill>
                  <a:srgbClr val="7030A0"/>
                </a:solidFill>
              </a:rPr>
              <a:t> </a:t>
            </a:r>
            <a:r>
              <a:rPr lang="es-ES" sz="2000" dirty="0" smtClean="0">
                <a:solidFill>
                  <a:schemeClr val="tx1">
                    <a:lumMod val="65000"/>
                    <a:lumOff val="35000"/>
                  </a:schemeClr>
                </a:solidFill>
              </a:rPr>
              <a:t>que incluye la lista de los tipos de excepciones que se podrán producir al invocar al método.</a:t>
            </a:r>
          </a:p>
          <a:p>
            <a:pPr>
              <a:spcAft>
                <a:spcPts val="1000"/>
              </a:spcAft>
            </a:pPr>
            <a:r>
              <a:rPr lang="en-US" sz="2000" b="1" u="sng" dirty="0" smtClean="0">
                <a:solidFill>
                  <a:schemeClr val="tx1">
                    <a:lumMod val="65000"/>
                    <a:lumOff val="35000"/>
                  </a:schemeClr>
                </a:solidFill>
              </a:rPr>
              <a:t>Nota</a:t>
            </a:r>
            <a:r>
              <a:rPr lang="en-US" sz="2000" dirty="0" smtClean="0">
                <a:solidFill>
                  <a:schemeClr val="tx1">
                    <a:lumMod val="65000"/>
                    <a:lumOff val="35000"/>
                  </a:schemeClr>
                </a:solidFill>
              </a:rPr>
              <a:t>: Las </a:t>
            </a:r>
            <a:r>
              <a:rPr lang="en-US" sz="2000" b="1" dirty="0" smtClean="0">
                <a:solidFill>
                  <a:schemeClr val="tx1">
                    <a:lumMod val="65000"/>
                    <a:lumOff val="35000"/>
                  </a:schemeClr>
                </a:solidFill>
              </a:rPr>
              <a:t>RuntimeException</a:t>
            </a:r>
            <a:r>
              <a:rPr lang="en-US" sz="2000" dirty="0" smtClean="0">
                <a:solidFill>
                  <a:schemeClr val="tx1">
                    <a:lumMod val="65000"/>
                    <a:lumOff val="35000"/>
                  </a:schemeClr>
                </a:solidFill>
              </a:rPr>
              <a:t> no se necesitan declarar.</a:t>
            </a:r>
            <a:endParaRPr lang="es-ES" sz="2000" dirty="0" smtClean="0">
              <a:solidFill>
                <a:schemeClr val="tx1">
                  <a:lumMod val="65000"/>
                  <a:lumOff val="35000"/>
                </a:schemeClr>
              </a:solidFill>
            </a:endParaRPr>
          </a:p>
          <a:p>
            <a:pPr>
              <a:spcAft>
                <a:spcPts val="1000"/>
              </a:spcAft>
            </a:pPr>
            <a:endParaRPr lang="es-ES" sz="2000" dirty="0" smtClean="0">
              <a:solidFill>
                <a:schemeClr val="tx1">
                  <a:lumMod val="65000"/>
                  <a:lumOff val="35000"/>
                </a:schemeClr>
              </a:solidFill>
            </a:endParaRPr>
          </a:p>
          <a:p>
            <a:pPr>
              <a:spcAft>
                <a:spcPts val="1000"/>
              </a:spcAft>
            </a:pPr>
            <a:r>
              <a:rPr lang="es-ES" sz="2000" dirty="0" smtClean="0">
                <a:solidFill>
                  <a:schemeClr val="tx1">
                    <a:lumMod val="65000"/>
                    <a:lumOff val="35000"/>
                  </a:schemeClr>
                </a:solidFill>
              </a:rPr>
              <a:t> </a:t>
            </a:r>
            <a:endParaRPr lang="en-US" sz="2400" noProof="1" smtClean="0">
              <a:solidFill>
                <a:schemeClr val="tx1">
                  <a:lumMod val="65000"/>
                  <a:lumOff val="35000"/>
                </a:schemeClr>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82482"/>
            <a:ext cx="5308691" cy="2362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5589240"/>
            <a:ext cx="7951077"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859714"/>
      </p:ext>
    </p:extLst>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965462"/>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marL="457200" indent="-457200">
              <a:spcAft>
                <a:spcPts val="1000"/>
              </a:spcAft>
              <a:buAutoNum type="arabicPeriod"/>
            </a:pPr>
            <a:r>
              <a:rPr lang="es-ES" sz="2000" dirty="0" smtClean="0">
                <a:solidFill>
                  <a:schemeClr val="tx1">
                    <a:lumMod val="65000"/>
                    <a:lumOff val="35000"/>
                  </a:schemeClr>
                </a:solidFill>
              </a:rPr>
              <a:t>Construir </a:t>
            </a:r>
            <a:r>
              <a:rPr lang="es-ES" sz="2000" dirty="0">
                <a:solidFill>
                  <a:schemeClr val="tx1">
                    <a:lumMod val="65000"/>
                    <a:lumOff val="35000"/>
                  </a:schemeClr>
                </a:solidFill>
              </a:rPr>
              <a:t>una clase </a:t>
            </a:r>
            <a:r>
              <a:rPr lang="es-ES" sz="2000" b="1" dirty="0">
                <a:solidFill>
                  <a:schemeClr val="tx1">
                    <a:lumMod val="65000"/>
                    <a:lumOff val="35000"/>
                  </a:schemeClr>
                </a:solidFill>
              </a:rPr>
              <a:t>Factura</a:t>
            </a:r>
            <a:r>
              <a:rPr lang="es-ES" sz="2000" dirty="0">
                <a:solidFill>
                  <a:schemeClr val="tx1">
                    <a:lumMod val="65000"/>
                    <a:lumOff val="35000"/>
                  </a:schemeClr>
                </a:solidFill>
              </a:rPr>
              <a:t> que descienda de la clase </a:t>
            </a:r>
            <a:r>
              <a:rPr lang="es-ES" sz="2000" b="1" dirty="0">
                <a:solidFill>
                  <a:schemeClr val="tx1">
                    <a:lumMod val="65000"/>
                    <a:lumOff val="35000"/>
                  </a:schemeClr>
                </a:solidFill>
              </a:rPr>
              <a:t>Precio</a:t>
            </a:r>
            <a:r>
              <a:rPr lang="es-ES" sz="2000" dirty="0">
                <a:solidFill>
                  <a:schemeClr val="tx1">
                    <a:lumMod val="65000"/>
                    <a:lumOff val="35000"/>
                  </a:schemeClr>
                </a:solidFill>
              </a:rPr>
              <a:t> y que incluya dos atributos específicos llamados </a:t>
            </a:r>
            <a:r>
              <a:rPr lang="es-ES" sz="2000" i="1" dirty="0">
                <a:solidFill>
                  <a:schemeClr val="tx1">
                    <a:lumMod val="65000"/>
                    <a:lumOff val="35000"/>
                  </a:schemeClr>
                </a:solidFill>
              </a:rPr>
              <a:t>emisor</a:t>
            </a:r>
            <a:r>
              <a:rPr lang="es-ES" sz="2000" dirty="0">
                <a:solidFill>
                  <a:schemeClr val="tx1">
                    <a:lumMod val="65000"/>
                    <a:lumOff val="35000"/>
                  </a:schemeClr>
                </a:solidFill>
              </a:rPr>
              <a:t> y </a:t>
            </a:r>
            <a:r>
              <a:rPr lang="es-ES" sz="2000" i="1" dirty="0">
                <a:solidFill>
                  <a:schemeClr val="tx1">
                    <a:lumMod val="65000"/>
                    <a:lumOff val="35000"/>
                  </a:schemeClr>
                </a:solidFill>
              </a:rPr>
              <a:t>cliente</a:t>
            </a:r>
            <a:r>
              <a:rPr lang="es-ES" sz="2000" dirty="0">
                <a:solidFill>
                  <a:schemeClr val="tx1">
                    <a:lumMod val="65000"/>
                    <a:lumOff val="35000"/>
                  </a:schemeClr>
                </a:solidFill>
              </a:rPr>
              <a:t> y, al menos, un método llamado </a:t>
            </a:r>
            <a:r>
              <a:rPr lang="es-ES" sz="2000" b="1" dirty="0" err="1" smtClean="0">
                <a:solidFill>
                  <a:schemeClr val="tx1">
                    <a:lumMod val="65000"/>
                    <a:lumOff val="35000"/>
                  </a:schemeClr>
                </a:solidFill>
              </a:rPr>
              <a:t>imprimirFactura</a:t>
            </a:r>
            <a:r>
              <a:rPr lang="es-ES" sz="2000" b="1" dirty="0" smtClean="0">
                <a:solidFill>
                  <a:schemeClr val="tx1">
                    <a:lumMod val="65000"/>
                    <a:lumOff val="35000"/>
                  </a:schemeClr>
                </a:solidFill>
              </a:rPr>
              <a:t>.</a:t>
            </a:r>
          </a:p>
          <a:p>
            <a:pPr marL="457200" indent="-457200">
              <a:spcAft>
                <a:spcPts val="1000"/>
              </a:spcAft>
              <a:buAutoNum type="arabicPeriod"/>
            </a:pPr>
            <a:r>
              <a:rPr lang="es-ES" sz="2000" dirty="0">
                <a:solidFill>
                  <a:schemeClr val="tx1">
                    <a:lumMod val="65000"/>
                    <a:lumOff val="35000"/>
                  </a:schemeClr>
                </a:solidFill>
              </a:rPr>
              <a:t>Escribir un programa que genere un array que pueda almacenar objetos de </a:t>
            </a:r>
            <a:r>
              <a:rPr lang="es-ES" sz="2000" dirty="0" smtClean="0">
                <a:solidFill>
                  <a:schemeClr val="tx1">
                    <a:lumMod val="65000"/>
                    <a:lumOff val="35000"/>
                  </a:schemeClr>
                </a:solidFill>
              </a:rPr>
              <a:t>tipo </a:t>
            </a:r>
            <a:r>
              <a:rPr lang="es-ES" sz="2000" dirty="0" err="1" smtClean="0">
                <a:solidFill>
                  <a:schemeClr val="tx1">
                    <a:lumMod val="65000"/>
                    <a:lumOff val="35000"/>
                  </a:schemeClr>
                </a:solidFill>
              </a:rPr>
              <a:t>Integer</a:t>
            </a:r>
            <a:r>
              <a:rPr lang="es-ES" sz="2000" dirty="0">
                <a:solidFill>
                  <a:schemeClr val="tx1">
                    <a:lumMod val="65000"/>
                    <a:lumOff val="35000"/>
                  </a:schemeClr>
                </a:solidFill>
              </a:rPr>
              <a:t>, </a:t>
            </a:r>
            <a:r>
              <a:rPr lang="es-ES" sz="2000" dirty="0" err="1">
                <a:solidFill>
                  <a:schemeClr val="tx1">
                    <a:lumMod val="65000"/>
                    <a:lumOff val="35000"/>
                  </a:schemeClr>
                </a:solidFill>
              </a:rPr>
              <a:t>Float</a:t>
            </a:r>
            <a:r>
              <a:rPr lang="es-ES" sz="2000" dirty="0">
                <a:solidFill>
                  <a:schemeClr val="tx1">
                    <a:lumMod val="65000"/>
                    <a:lumOff val="35000"/>
                  </a:schemeClr>
                </a:solidFill>
              </a:rPr>
              <a:t>, Double y </a:t>
            </a:r>
            <a:r>
              <a:rPr lang="es-ES" sz="2000" dirty="0" smtClean="0">
                <a:solidFill>
                  <a:schemeClr val="tx1">
                    <a:lumMod val="65000"/>
                    <a:lumOff val="35000"/>
                  </a:schemeClr>
                </a:solidFill>
              </a:rPr>
              <a:t>Byte e imprimir cada valor.</a:t>
            </a:r>
          </a:p>
          <a:p>
            <a:r>
              <a:rPr lang="es-ES" sz="2000" dirty="0">
                <a:solidFill>
                  <a:schemeClr val="tx1">
                    <a:lumMod val="65000"/>
                    <a:lumOff val="35000"/>
                  </a:schemeClr>
                </a:solidFill>
              </a:rPr>
              <a:t>3. </a:t>
            </a:r>
            <a:r>
              <a:rPr lang="es-ES" sz="2000" dirty="0" smtClean="0">
                <a:solidFill>
                  <a:schemeClr val="tx1">
                    <a:lumMod val="65000"/>
                    <a:lumOff val="35000"/>
                  </a:schemeClr>
                </a:solidFill>
              </a:rPr>
              <a:t>Definir un objeto genérico de tipo </a:t>
            </a:r>
            <a:r>
              <a:rPr lang="es-ES" sz="2000" b="1" dirty="0" err="1" smtClean="0">
                <a:solidFill>
                  <a:schemeClr val="tx1">
                    <a:lumMod val="65000"/>
                    <a:lumOff val="35000"/>
                  </a:schemeClr>
                </a:solidFill>
              </a:rPr>
              <a:t>Vehiculo</a:t>
            </a:r>
            <a:r>
              <a:rPr lang="es-ES" sz="2000" dirty="0" smtClean="0">
                <a:solidFill>
                  <a:schemeClr val="tx1">
                    <a:lumMod val="65000"/>
                    <a:lumOff val="35000"/>
                  </a:schemeClr>
                </a:solidFill>
              </a:rPr>
              <a:t> que contenga una constante con el valor de la velocidad máxima a la que debe llegar y no pasarse y defina (no implemente), las funcionalidades </a:t>
            </a:r>
            <a:r>
              <a:rPr lang="es-ES" sz="2000" b="1" i="1" dirty="0" smtClean="0">
                <a:solidFill>
                  <a:schemeClr val="tx1">
                    <a:lumMod val="65000"/>
                    <a:lumOff val="35000"/>
                  </a:schemeClr>
                </a:solidFill>
              </a:rPr>
              <a:t>frenar</a:t>
            </a:r>
            <a:r>
              <a:rPr lang="es-ES" sz="2000" dirty="0" smtClean="0">
                <a:solidFill>
                  <a:schemeClr val="tx1">
                    <a:lumMod val="65000"/>
                    <a:lumOff val="35000"/>
                  </a:schemeClr>
                </a:solidFill>
              </a:rPr>
              <a:t> y </a:t>
            </a:r>
            <a:r>
              <a:rPr lang="es-ES" sz="2000" b="1" i="1" dirty="0" smtClean="0">
                <a:solidFill>
                  <a:schemeClr val="tx1">
                    <a:lumMod val="65000"/>
                    <a:lumOff val="35000"/>
                  </a:schemeClr>
                </a:solidFill>
              </a:rPr>
              <a:t>acelerar</a:t>
            </a:r>
            <a:r>
              <a:rPr lang="es-ES" sz="2000" dirty="0" smtClean="0">
                <a:solidFill>
                  <a:schemeClr val="tx1">
                    <a:lumMod val="65000"/>
                    <a:lumOff val="35000"/>
                  </a:schemeClr>
                </a:solidFill>
              </a:rPr>
              <a:t> las cuales reciben como parámetro la cantidad a acelerar o frenar.</a:t>
            </a:r>
          </a:p>
          <a:p>
            <a:r>
              <a:rPr lang="es-ES" sz="2000" dirty="0" smtClean="0">
                <a:solidFill>
                  <a:schemeClr val="tx1">
                    <a:lumMod val="65000"/>
                    <a:lumOff val="35000"/>
                  </a:schemeClr>
                </a:solidFill>
              </a:rPr>
              <a:t>Definir una clase </a:t>
            </a:r>
            <a:r>
              <a:rPr lang="es-ES" sz="2000" b="1" dirty="0" smtClean="0">
                <a:solidFill>
                  <a:schemeClr val="tx1">
                    <a:lumMod val="65000"/>
                    <a:lumOff val="35000"/>
                  </a:schemeClr>
                </a:solidFill>
              </a:rPr>
              <a:t>Coche</a:t>
            </a:r>
            <a:r>
              <a:rPr lang="es-ES" sz="2000" dirty="0" smtClean="0">
                <a:solidFill>
                  <a:schemeClr val="tx1">
                    <a:lumMod val="65000"/>
                    <a:lumOff val="35000"/>
                  </a:schemeClr>
                </a:solidFill>
              </a:rPr>
              <a:t> que sea de tipo </a:t>
            </a:r>
            <a:r>
              <a:rPr lang="es-ES" sz="2000" b="1" dirty="0" err="1" smtClean="0">
                <a:solidFill>
                  <a:schemeClr val="tx1">
                    <a:lumMod val="65000"/>
                    <a:lumOff val="35000"/>
                  </a:schemeClr>
                </a:solidFill>
              </a:rPr>
              <a:t>Vehiculo</a:t>
            </a:r>
            <a:r>
              <a:rPr lang="es-ES" sz="2000" dirty="0" smtClean="0">
                <a:solidFill>
                  <a:schemeClr val="tx1">
                    <a:lumMod val="65000"/>
                    <a:lumOff val="35000"/>
                  </a:schemeClr>
                </a:solidFill>
              </a:rPr>
              <a:t> e implemente las funciones </a:t>
            </a:r>
            <a:r>
              <a:rPr lang="es-ES" sz="2000" i="1" dirty="0" smtClean="0">
                <a:solidFill>
                  <a:schemeClr val="tx1">
                    <a:lumMod val="65000"/>
                    <a:lumOff val="35000"/>
                  </a:schemeClr>
                </a:solidFill>
              </a:rPr>
              <a:t>acelerar</a:t>
            </a:r>
            <a:r>
              <a:rPr lang="es-ES" sz="2000" dirty="0" smtClean="0">
                <a:solidFill>
                  <a:schemeClr val="tx1">
                    <a:lumMod val="65000"/>
                    <a:lumOff val="35000"/>
                  </a:schemeClr>
                </a:solidFill>
              </a:rPr>
              <a:t> y </a:t>
            </a:r>
            <a:r>
              <a:rPr lang="es-ES" sz="2000" i="1" dirty="0" smtClean="0">
                <a:solidFill>
                  <a:schemeClr val="tx1">
                    <a:lumMod val="65000"/>
                    <a:lumOff val="35000"/>
                  </a:schemeClr>
                </a:solidFill>
              </a:rPr>
              <a:t>frenar</a:t>
            </a:r>
            <a:r>
              <a:rPr lang="es-ES" sz="2000" dirty="0" smtClean="0">
                <a:solidFill>
                  <a:schemeClr val="tx1">
                    <a:lumMod val="65000"/>
                    <a:lumOff val="35000"/>
                  </a:schemeClr>
                </a:solidFill>
              </a:rPr>
              <a:t>. En ambas se debe imprimir la velocidad actual que lleva el vehículo después de haberse ejecutado y si se pasa de la velocidad máxima lanzar un error de alerta que indique que se paso de la velocidad máxima permitida.</a:t>
            </a:r>
            <a:endParaRPr lang="es-ES" sz="2000" dirty="0">
              <a:solidFill>
                <a:schemeClr val="tx1">
                  <a:lumMod val="65000"/>
                  <a:lumOff val="35000"/>
                </a:schemeClr>
              </a:solidFill>
            </a:endParaRPr>
          </a:p>
        </p:txBody>
      </p:sp>
    </p:spTree>
    <p:extLst>
      <p:ext uri="{BB962C8B-B14F-4D97-AF65-F5344CB8AC3E}">
        <p14:creationId xmlns:p14="http://schemas.microsoft.com/office/powerpoint/2010/main" val="3435135677"/>
      </p:ext>
    </p:extLst>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323528" y="1412776"/>
            <a:ext cx="6132856" cy="3970318"/>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lgn="l"/>
            <a:r>
              <a:rPr lang="es-ES" sz="1800" dirty="0">
                <a:solidFill>
                  <a:schemeClr val="tx1">
                    <a:lumMod val="65000"/>
                    <a:lumOff val="35000"/>
                  </a:schemeClr>
                </a:solidFill>
              </a:rPr>
              <a:t>4</a:t>
            </a:r>
            <a:r>
              <a:rPr lang="es-ES" sz="1800" dirty="0" smtClean="0">
                <a:solidFill>
                  <a:schemeClr val="tx1">
                    <a:lumMod val="65000"/>
                    <a:lumOff val="35000"/>
                  </a:schemeClr>
                </a:solidFill>
              </a:rPr>
              <a:t>. </a:t>
            </a:r>
            <a:r>
              <a:rPr lang="es-ES" sz="1800" dirty="0">
                <a:solidFill>
                  <a:schemeClr val="tx1">
                    <a:lumMod val="65000"/>
                    <a:lumOff val="35000"/>
                  </a:schemeClr>
                </a:solidFill>
              </a:rPr>
              <a:t>Codifica la </a:t>
            </a:r>
            <a:r>
              <a:rPr lang="es-ES" sz="1800" dirty="0" smtClean="0">
                <a:solidFill>
                  <a:schemeClr val="tx1">
                    <a:lumMod val="65000"/>
                    <a:lumOff val="35000"/>
                  </a:schemeClr>
                </a:solidFill>
              </a:rPr>
              <a:t>jerarquía </a:t>
            </a:r>
            <a:r>
              <a:rPr lang="es-ES" sz="1800" dirty="0">
                <a:solidFill>
                  <a:schemeClr val="tx1">
                    <a:lumMod val="65000"/>
                    <a:lumOff val="35000"/>
                  </a:schemeClr>
                </a:solidFill>
              </a:rPr>
              <a:t>de clases </a:t>
            </a:r>
            <a:r>
              <a:rPr lang="es-ES" sz="1800" dirty="0" smtClean="0">
                <a:solidFill>
                  <a:schemeClr val="tx1">
                    <a:lumMod val="65000"/>
                    <a:lumOff val="35000"/>
                  </a:schemeClr>
                </a:solidFill>
              </a:rPr>
              <a:t>representada </a:t>
            </a:r>
            <a:r>
              <a:rPr lang="es-ES" sz="1800" dirty="0">
                <a:solidFill>
                  <a:schemeClr val="tx1">
                    <a:lumMod val="65000"/>
                    <a:lumOff val="35000"/>
                  </a:schemeClr>
                </a:solidFill>
              </a:rPr>
              <a:t>por </a:t>
            </a:r>
            <a:r>
              <a:rPr lang="es-ES" sz="1800" dirty="0" smtClean="0">
                <a:solidFill>
                  <a:schemeClr val="tx1">
                    <a:lumMod val="65000"/>
                    <a:lumOff val="35000"/>
                  </a:schemeClr>
                </a:solidFill>
              </a:rPr>
              <a:t>el diagrama al lado. </a:t>
            </a:r>
          </a:p>
          <a:p>
            <a:pPr algn="l"/>
            <a:r>
              <a:rPr lang="es-ES" sz="1800" dirty="0" smtClean="0">
                <a:solidFill>
                  <a:schemeClr val="tx1">
                    <a:lumMod val="65000"/>
                    <a:lumOff val="35000"/>
                  </a:schemeClr>
                </a:solidFill>
              </a:rPr>
              <a:t>- La </a:t>
            </a:r>
            <a:r>
              <a:rPr lang="es-ES" sz="1800" dirty="0">
                <a:solidFill>
                  <a:schemeClr val="tx1">
                    <a:lumMod val="65000"/>
                    <a:lumOff val="35000"/>
                  </a:schemeClr>
                </a:solidFill>
              </a:rPr>
              <a:t>clase base </a:t>
            </a:r>
            <a:r>
              <a:rPr lang="es-ES" sz="1800" b="1" dirty="0" smtClean="0">
                <a:solidFill>
                  <a:schemeClr val="tx1">
                    <a:lumMod val="65000"/>
                    <a:lumOff val="35000"/>
                  </a:schemeClr>
                </a:solidFill>
              </a:rPr>
              <a:t>Empleado</a:t>
            </a:r>
            <a:r>
              <a:rPr lang="es-ES" sz="1800" dirty="0" smtClean="0">
                <a:solidFill>
                  <a:schemeClr val="tx1">
                    <a:lumMod val="65000"/>
                    <a:lumOff val="35000"/>
                  </a:schemeClr>
                </a:solidFill>
              </a:rPr>
              <a:t> contiene un atributo </a:t>
            </a:r>
            <a:r>
              <a:rPr lang="es-ES" sz="1800" dirty="0">
                <a:solidFill>
                  <a:schemeClr val="tx1">
                    <a:lumMod val="65000"/>
                    <a:lumOff val="35000"/>
                  </a:schemeClr>
                </a:solidFill>
              </a:rPr>
              <a:t>privado </a:t>
            </a:r>
            <a:r>
              <a:rPr lang="es-ES" sz="1800" b="1" dirty="0">
                <a:solidFill>
                  <a:schemeClr val="tx1">
                    <a:lumMod val="65000"/>
                    <a:lumOff val="35000"/>
                  </a:schemeClr>
                </a:solidFill>
              </a:rPr>
              <a:t>nombre</a:t>
            </a:r>
            <a:r>
              <a:rPr lang="es-ES" sz="1800" dirty="0">
                <a:solidFill>
                  <a:schemeClr val="tx1">
                    <a:lumMod val="65000"/>
                    <a:lumOff val="35000"/>
                  </a:schemeClr>
                </a:solidFill>
              </a:rPr>
              <a:t> de tipo String que heredan el resto de clases. </a:t>
            </a:r>
          </a:p>
          <a:p>
            <a:pPr algn="l"/>
            <a:r>
              <a:rPr lang="es-ES" sz="1800" dirty="0" smtClean="0">
                <a:solidFill>
                  <a:schemeClr val="tx1">
                    <a:lumMod val="65000"/>
                    <a:lumOff val="35000"/>
                  </a:schemeClr>
                </a:solidFill>
              </a:rPr>
              <a:t>- Un </a:t>
            </a:r>
            <a:r>
              <a:rPr lang="es-ES" sz="1800" dirty="0">
                <a:solidFill>
                  <a:schemeClr val="tx1">
                    <a:lumMod val="65000"/>
                    <a:lumOff val="35000"/>
                  </a:schemeClr>
                </a:solidFill>
              </a:rPr>
              <a:t>constructor por defecto.</a:t>
            </a:r>
          </a:p>
          <a:p>
            <a:pPr algn="l"/>
            <a:r>
              <a:rPr lang="es-ES" sz="1800" dirty="0" smtClean="0">
                <a:solidFill>
                  <a:schemeClr val="tx1">
                    <a:lumMod val="65000"/>
                    <a:lumOff val="35000"/>
                  </a:schemeClr>
                </a:solidFill>
              </a:rPr>
              <a:t>- Un </a:t>
            </a:r>
            <a:r>
              <a:rPr lang="es-ES" sz="1800" dirty="0">
                <a:solidFill>
                  <a:schemeClr val="tx1">
                    <a:lumMod val="65000"/>
                    <a:lumOff val="35000"/>
                  </a:schemeClr>
                </a:solidFill>
              </a:rPr>
              <a:t>constructor con parámetros que inicializa el nombre con el String que recibe.</a:t>
            </a:r>
          </a:p>
          <a:p>
            <a:pPr algn="l"/>
            <a:r>
              <a:rPr lang="es-ES" sz="1800" dirty="0" smtClean="0">
                <a:solidFill>
                  <a:schemeClr val="tx1">
                    <a:lumMod val="65000"/>
                    <a:lumOff val="35000"/>
                  </a:schemeClr>
                </a:solidFill>
              </a:rPr>
              <a:t>- Método </a:t>
            </a:r>
            <a:r>
              <a:rPr lang="es-ES" sz="1800" dirty="0">
                <a:solidFill>
                  <a:schemeClr val="tx1">
                    <a:lumMod val="65000"/>
                    <a:lumOff val="35000"/>
                  </a:schemeClr>
                </a:solidFill>
              </a:rPr>
              <a:t>set y get para el atributo nombre.</a:t>
            </a:r>
          </a:p>
          <a:p>
            <a:pPr algn="l"/>
            <a:r>
              <a:rPr lang="es-ES" sz="1800" dirty="0">
                <a:solidFill>
                  <a:schemeClr val="tx1">
                    <a:lumMod val="65000"/>
                    <a:lumOff val="35000"/>
                  </a:schemeClr>
                </a:solidFill>
              </a:rPr>
              <a:t>Un método </a:t>
            </a:r>
            <a:r>
              <a:rPr lang="es-ES" sz="1800" b="1" dirty="0">
                <a:solidFill>
                  <a:schemeClr val="tx1">
                    <a:lumMod val="65000"/>
                    <a:lumOff val="35000"/>
                  </a:schemeClr>
                </a:solidFill>
              </a:rPr>
              <a:t>toString</a:t>
            </a:r>
            <a:r>
              <a:rPr lang="es-ES" sz="1800" dirty="0">
                <a:solidFill>
                  <a:schemeClr val="tx1">
                    <a:lumMod val="65000"/>
                    <a:lumOff val="35000"/>
                  </a:schemeClr>
                </a:solidFill>
              </a:rPr>
              <a:t>() que devuelve el String: </a:t>
            </a:r>
            <a:r>
              <a:rPr lang="es-ES" sz="1800" i="1" dirty="0">
                <a:solidFill>
                  <a:schemeClr val="tx1">
                    <a:lumMod val="65000"/>
                    <a:lumOff val="35000"/>
                  </a:schemeClr>
                </a:solidFill>
              </a:rPr>
              <a:t>"Empleado " + nombr</a:t>
            </a:r>
            <a:r>
              <a:rPr lang="es-ES" sz="1800" dirty="0">
                <a:solidFill>
                  <a:schemeClr val="tx1">
                    <a:lumMod val="65000"/>
                    <a:lumOff val="35000"/>
                  </a:schemeClr>
                </a:solidFill>
              </a:rPr>
              <a:t>e</a:t>
            </a:r>
            <a:r>
              <a:rPr lang="es-ES" sz="1800" dirty="0" smtClean="0">
                <a:solidFill>
                  <a:schemeClr val="tx1">
                    <a:lumMod val="65000"/>
                    <a:lumOff val="35000"/>
                  </a:schemeClr>
                </a:solidFill>
              </a:rPr>
              <a:t>.</a:t>
            </a:r>
            <a:endParaRPr lang="es-ES" sz="1800" dirty="0">
              <a:solidFill>
                <a:schemeClr val="tx1">
                  <a:lumMod val="65000"/>
                  <a:lumOff val="35000"/>
                </a:schemeClr>
              </a:solidFill>
            </a:endParaRPr>
          </a:p>
          <a:p>
            <a:r>
              <a:rPr lang="es-ES" sz="1800" dirty="0" smtClean="0">
                <a:solidFill>
                  <a:schemeClr val="tx1">
                    <a:lumMod val="65000"/>
                    <a:lumOff val="35000"/>
                  </a:schemeClr>
                </a:solidFill>
              </a:rPr>
              <a:t>- El </a:t>
            </a:r>
            <a:r>
              <a:rPr lang="es-ES" sz="1800" dirty="0">
                <a:solidFill>
                  <a:schemeClr val="tx1">
                    <a:lumMod val="65000"/>
                    <a:lumOff val="35000"/>
                  </a:schemeClr>
                </a:solidFill>
              </a:rPr>
              <a:t>resto de clases solo deben sobrescribir el método </a:t>
            </a:r>
            <a:r>
              <a:rPr lang="es-ES" sz="1800" b="1" dirty="0">
                <a:solidFill>
                  <a:schemeClr val="tx1">
                    <a:lumMod val="65000"/>
                    <a:lumOff val="35000"/>
                  </a:schemeClr>
                </a:solidFill>
              </a:rPr>
              <a:t>toString</a:t>
            </a:r>
            <a:r>
              <a:rPr lang="es-ES" sz="1800" dirty="0">
                <a:solidFill>
                  <a:schemeClr val="tx1">
                    <a:lumMod val="65000"/>
                    <a:lumOff val="35000"/>
                  </a:schemeClr>
                </a:solidFill>
              </a:rPr>
              <a:t>() en cada una de ellas y declarar el constructor adecuado </a:t>
            </a:r>
            <a:r>
              <a:rPr lang="es-ES" sz="1800" dirty="0" smtClean="0">
                <a:solidFill>
                  <a:schemeClr val="tx1">
                    <a:lumMod val="65000"/>
                    <a:lumOff val="35000"/>
                  </a:schemeClr>
                </a:solidFill>
              </a:rPr>
              <a:t>para obtener el resultado siguiente:</a:t>
            </a:r>
            <a:endParaRPr lang="es-ES" sz="1800" dirty="0">
              <a:solidFill>
                <a:schemeClr val="tx1">
                  <a:lumMod val="65000"/>
                  <a:lumOff val="35000"/>
                </a:schemeClr>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84" y="2204864"/>
            <a:ext cx="2687616" cy="263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99" y="5517232"/>
            <a:ext cx="3332417" cy="117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6704" y="5467985"/>
            <a:ext cx="2743608" cy="122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5 Conector recto de flecha"/>
          <p:cNvCxnSpPr/>
          <p:nvPr/>
        </p:nvCxnSpPr>
        <p:spPr>
          <a:xfrm>
            <a:off x="3704016" y="5949280"/>
            <a:ext cx="8651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318092"/>
      </p:ext>
    </p:extLst>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texto"/>
          <p:cNvSpPr txBox="1">
            <a:spLocks/>
          </p:cNvSpPr>
          <p:nvPr/>
        </p:nvSpPr>
        <p:spPr>
          <a:xfrm>
            <a:off x="539552" y="260896"/>
            <a:ext cx="4608513" cy="431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200" b="1" dirty="0" smtClean="0">
                <a:solidFill>
                  <a:schemeClr val="bg1"/>
                </a:solidFill>
                <a:latin typeface="Arial" pitchFamily="34" charset="0"/>
                <a:cs typeface="Arial" pitchFamily="34" charset="0"/>
              </a:rPr>
              <a:t>6. Programación OO</a:t>
            </a:r>
            <a:endParaRPr lang="es-ES" sz="2000" b="1" dirty="0">
              <a:latin typeface="Arial" pitchFamily="34" charset="0"/>
              <a:cs typeface="Arial" pitchFamily="34" charset="0"/>
            </a:endParaRPr>
          </a:p>
        </p:txBody>
      </p:sp>
      <p:sp>
        <p:nvSpPr>
          <p:cNvPr id="7" name="6 CuadroTexto"/>
          <p:cNvSpPr txBox="1"/>
          <p:nvPr/>
        </p:nvSpPr>
        <p:spPr>
          <a:xfrm>
            <a:off x="1043608" y="692696"/>
            <a:ext cx="4528693" cy="369332"/>
          </a:xfrm>
          <a:prstGeom prst="rect">
            <a:avLst/>
          </a:prstGeom>
          <a:noFill/>
        </p:spPr>
        <p:txBody>
          <a:bodyPr wrap="square" rtlCol="0">
            <a:spAutoFit/>
          </a:bodyPr>
          <a:lstStyle/>
          <a:p>
            <a:pPr marL="0" lvl="1"/>
            <a:r>
              <a:rPr lang="en-US" dirty="0" smtClean="0">
                <a:solidFill>
                  <a:schemeClr val="bg1"/>
                </a:solidFill>
                <a:latin typeface="Arial" pitchFamily="34" charset="0"/>
                <a:cs typeface="Arial" pitchFamily="34" charset="0"/>
              </a:rPr>
              <a:t>7. Ejercicios</a:t>
            </a:r>
            <a:endParaRPr lang="es-ES" dirty="0">
              <a:solidFill>
                <a:schemeClr val="bg1"/>
              </a:solidFill>
              <a:latin typeface="Arial" pitchFamily="34" charset="0"/>
              <a:cs typeface="Arial" pitchFamily="34" charset="0"/>
            </a:endParaRPr>
          </a:p>
        </p:txBody>
      </p:sp>
      <p:sp>
        <p:nvSpPr>
          <p:cNvPr id="2056" name="AutoShape 4"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7" name="AutoShape 6"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58" name="AutoShape 8" descr="data:image/jpeg;base64,/9j/4AAQSkZJRgABAQAAAQABAAD/2wCEAAkGBxQSEhUUExQUFRUWGRsYGBgXGBkYGhkcGBcXHBoYFxccHSggGBolGxwdITEhJSorLi4uFx81ODMsNygtLisBCgoKDg0OGxAQGy0kICQvLCwsLCwsLCwsLCwsLCwsLCwsLCwsLCwsLCwsLCwsLCwsLCwsLCwsLCwsLCwsLCwsLP/AABEIAQUAwQMBEQACEQEDEQH/xAAcAAABBQEBAQAAAAAAAAAAAAAAAgMEBQYHAQj/xABKEAACAQIEAwUFBQUECAQHAAABAhEAAwQSITEFQVEGEyJhcQcygZGhI0KxwdEUM1Jy8CRiguEVQ2OSorPC8RY0c9MXNTZTg7LD/8QAGwEAAgMBAQEAAAAAAAAAAAAAAAMBAgQFBgf/xAA5EQACAQIEBAMGBQQCAgMAAAAAAQIDEQQSITEFE0FRImGBFDIzcZGxQqHB0fAGFSPxUuFioiQ0kv/aAAwDAQACEQMRAD8A7FTRIUAIJqUB5QAUAFABQAUAFABQAUAFABQAUAFABQAUAFABQAUAFABQAUAFABQA5UAJcxUoCh7OcVuYnxs1gJ4gba5u8QhoAckxtPIcq016UaeiT+fRmTDVpVfE2ra6dV8yD/4ob95Nju+97vu5Pe5c2XP70b6xG3OmezLbW9r36d/5qJ9sfvaWva3XtcscVj77X7lqwLX2Kqzm5m8RcEhVykZdBuZ32pcacFBSnfV6W8h86tR1HGnbwq7uRrPHbjYbC3cqZr15LbCDAVnYGPFvAGv0qXQjzJR7JsWsTPlQnpdtIsLWPY4i9ahctu2jLvMtmmddRpS3BZIy7tj1UlzJR7JMr+G8bvHCNiry2wuTMqpmzEjTUkkAE7DlTalGHNVOLe4iliKnKdWaVrdB7D8RxCXbK3xay3wcpthgUYLmytmJzacxGoqsqdNxbhfTv1LQq1VKKqW8Xbo9y8rMbAoAKACgAoAKACgAoAKACgAoAKACgAoAKACgByoAQxqUQyhwnDLpxK37q2UKqynus03M0avIGg+NaZVIqm4Ru/n0MkaM3VVSSSt26jeC4PcssUVMO9suWDuDnUMZKxlMkcjNWnWjNXbd7Wt0IhQnB2STV736isdbe1fu3LVyyO8Re8FxoKZAQrgDfQ7GNqiDjOEYyT0elvsFSMoVJSg1qle/TfUh8N4c93h+GFsgPbdbqZpg5bjET0BBpk6kY15ZtnoLp0pTw0LbpposuG4C8L167dNubiKoCTC5c2knffek1KkMkYx6MfTpzzynO2qWwYbgx/YRhXInuyhYagGSQfPWiVb/ADcxd7hGh/g5T7WEYfh197llr5txYBy5JOdiuXM0jw6axrUyqQUZKF9SI0qspxlUt4e3UvKzGsKACgAoAKACgAoAKACgAoAKACgAoAKACgAoAzN7t1h1NxWW6DbJWIXxEMR4fF+MVsWBqNJq2pz5cSpRbTT0G17eYbuyxFwMCBkgSZ5gzEVZ4Cpmtp8yFxOllvr8i04Bx+1iwxthlK+8rROuxEEgikV8PKi7M0YfFQrp5eg3ge0du7iXwwRw6FgScuXwGDGs/SpnhpQpqo+pWni4TqulbVfoRbPEMLi8U1lsPmuW83jdEI8BiAZnnTHTq0qampaPsLjVo16rg46rq/IzXaTtQzX1W0blu1bIDKIXMVczEHUEQIPSteHwqyNys2/2MGKxsnUSjdJdPkzYL2jtnCnFZXyAxl0ze+E6xuetYPZpc3l3Vzp+1x5POs7CR2lt/spxWS5kBjLC5veC9Y3PWp9mlzeX1BYyLo862n8RN4RxRcRZF5Qyqc2jRPhJB2J6UurSdOeVjaNaNWGdFA3b6xv3V8rtmhR8vF+dalgJ90Y3xOnvldjS8PxyX7a3LZlW2/MEciKxzg4Sys3U6kakc0diRVBgUAFABQAUAFABQAUAFABQAUAFABQAUAc77I2VbiV/MA0d6RInXvAPwJ+ddbFNrDxt5fY4mDinip3Xf7oT2BsK2MvBlUgK8AgGPtFH4aVONk1SjZ9vsRgIRdeaa7/cc9mP729/IP8A9qrxD3YluFe9P0DgFwDi16SBLXhrp940V03hY28iuHaWNlfzPOyNwNxO+QZB70g9RnGtTilbDRT8vsTgnfFzfz+5525AGPs/y2/+Y1GDf+CXr9iMev8A5EfT7mm7cj+w3v8AB/zUrHg/jR/nRm/H/wD15W8vujLJeX/QzLmE95ETrPeA7emtbWn7Zf8Amxz4yj7Da+t/1Lrs3jxY4X3pGbJnMdSbhAHzNZ8RT5mJy97fY14Wpy8Hn7X+5UYjFYnEYK5eZ7NuxsLaoJMECAfu6+dOUaVOsopNvvcyynWq4eU20o9rF77Oz/Y//wAjflWfH/F9EbOG/A9WaesR0AoAKACgAoAKACgAoAKACgAoAKACgAoApuF9m7di+99WuFnzSGywMzBjECdxWipiZTgoNLQy0sJCnUdRN3f73PODdm7eGuvdRrjM4IIbLAlg2kAdKKuIlUiovoFHCRpTc03qHAezVvCMzIzsXEHNl5GdIAorYmVVJSWwYfCQoNuL3InF+xdm/dN0s6ljLBYgnqJGhNMp42cI5bCq3D6dSee7VyRwrstaw943bbPJBXKSMsGPKeXWqVMVOpDLIvRwUKNTPEV2h7NWsXlLFkZRAZY1G8EGooYmVHRbE4nBwr2b0Y9g+A20wxwxLOhmZgHxGeQ0g7elRKvKVTmLRloYWEaXKeqKez7P7AzS9xpED3Rl89tTWh8QqO1kjLHhdJdWXOC4Hbt4c4aWe2ZnMRPiM7gDnWadeUqnM6muGGhCly90U9rsHZAYG7eZTsJAAP8AFAEEj0rQ8fN2aSuZVwymlZydi84HwlcLa7tCzCS0tE6x0A6VmrVXVlmZsoUFRjkiWFKHBQAUAFABQAUAFABQAUAFABQAUAFABQAUAeOdD6GpRD2OPdlsfxXHm4LWMy93lnOFHvZoiEP8NbqkaVO10Y6cqk72Z03s9Zv2sOBi7q3LoLFn5ZZJHIbDyrHNpy8KNcbpeIzXb/tHbfAucJihnW4gJs3YYAk81MxTqNN5/EhNaay+FjRN29wfDH9s/Z7hILXrl11La3BlNwHMSdNzyo0jVel/INXTWtiR2g4wcJwpQMSr4g21CXA+ZrkuoZ0JMt4STNRCGartoE55ae+pS9grLXMNiLpx7949i6pR7rHudwt5jmJERObfWmV9JJZSlLVN3NV2BsOlm4Hxa4wl5Drca7lGUeGWJI6x50ms03orDqV7b3LTEdocLbfu3xFlX2yl1BHkROlUUJNXsWc49zPdp8NcbH2GTHrYQLbmwbzobn2rkkIDDZgcvnlplNpQd43Fz95WZrcdjbdlc924ltersFHpJpKTew5tLca4dxWxiATZu27kb5GDR6xtUyjKO6IUk9mTKqWCgAoAKACgAoAKACgAoAKACgAoAKAE3Nj6H8KlbkPY4b2A7PXcYb3dYl8PkyTkzeLNnicrLtH1ro1qiha6uYKMHK9nY2XbfC3cJwjuWutdYuqvcMyVZi0GSTGgG9Z6TU6t7D6qcadrmX4n2fsJwaxiVH2zMMzSfFmZhliY0gfKnRqN1Wugl00qVyw7Q/8A0/g//UX/APtVYfHZep8FEntDw603ArF5km5atWgjSfCHuIGETBkdRVacmqzRNSKdJMd7IcMtLwbEXwkXbljEKzSdQq3IETA+AqKsm6qT8gpxXKbIHYrGPZ4Pjrlsw4YwRuJVBI8xM/Cr1knVimVou1OQ77Oex2FxWFa9fU3GLlRDsuUCP4SJJmdZqK9aUZWRajSjKN2ee0BY4xgh0SwPliLtTR+FL1+xFb4kTzt1/aeMWMNdJ7oG2sTE5/ExHrt8Kij4aTktwq+KoovYZx2FXAcbsLhhkRzaBQEkRdOVl11jn61MW50W5ENZKqUTr1YTaFABQAUAFABQAUAFABQAUAFABQAUAeMJEVJBz2x7K1ScmMvrO+UBZ9YatDxLe6QhYdLZsvbXY9f2K5g7l65cDksLje8p0K7kzBH41Tm+PMkX5fhcWZj/AOGeINg2Xxkopm0gVsgJPiYidyJ0HM072mN7pCvZ3azZccW7Il+G2MG1+2jWmBzsCFaO80AJmfEPlS41bVHKxeVK8FG5NxvZhrvDFwQuLmC2x3kEqcjK0gTsQPrVY1bVM9iXTvDKOcI7NNZ4c+DNxSzJdTOAYHehgDG+k1E6ilPMTGnaGUY7JdkP2XDXsPedbq3mMwCNCoUjXnpVqlXNJSXQinSyxcWUWH9neKsM4wuPNu2++jBviFME+elMeIjJeKOpRUJL3WW3aDsY+JxmHxIvKBZW2pUqSW7u47kgzzzVSFZRi423LTpOUk77C+2vZNMXct3UvixiEgKTHigyukzIMwR1NRSquCta6JqU1LW+ox2f7DvbxX7Xi7/7ReGq6QAYgMSd4G0AVM6yccsVZEQotSzSdzag0gce1BIUAeOwAJOgGpPpUkNpasZwOMS8ge2wZTMEeRg1acHB2kVhUjOOaOw8TFVLHtQSFABQAhLqmQCCRoYIMHoelTZkXQuoJCgAoAbxN3KjNE5VJjrAJipW5DONdmbV/i166buOuWnADKqk6zPuLmAAWBtrqPWt9RxpJJRuYoZqjd2dW4LhWwuGVL17vDbDFrrE6gEmWLEkQPPlWKTzS0Rrisq1KIe0rA58ue5lmO8yNk/WPhTPZ5lOfAq/bOQcJYIgg3ZB5H7NtRTML7zKYl+FGnwHE7WG4fh7t5giLYs676m2sAAak+VJcXKbSGqSjBNkTg/b3B4m6tpWdXfRc65Qx5AHaT51MqE4q5Ea0W7Fj2h7R4fBKpvvBb3VUFmaNyAOXmdKrCnKexadSMNxns32rw+Oz9yW+zALZ1ywDMGZjkamdKUNyI1Iy2KvFe0vAI5XO7AGCyoSunQ/eHmKssNNq5Xnw2IPa+3gm4hhWvvfW99kbaooKn7Xw5idR4t6tSzqDSWhWai5q71ND2w49Zwtlhcu929xWW3Cm4wJEZggIkCeZA86XSg5PRbDKk4xWpR+zTimCFsYazcZr2rMbilGuHmRqRAHKZpleE75milGUdky34n22wmHvvYus6ugljllfdDAAjckEfGlxozkros6sU7MX2d7Y4bGu1u0zBwM2V1iR1HLn9aJ0ZQ1ZMasZOyHO2l90wl0oNxlYzsp0Yj8PjTMJFSqq4jHSlGjLKZrgmDx9rDLds3E7uC4tNBkHU7jnvvWytPDzqZZrXuYKFPEwoqcHpvYsjxX9rOAgZc7u7r0NkfhOtJ5XKVTySS9R/P57pabtt+hqExiF2QOpdACwnUA7E1iySsnbc6CqRcmk9UVXE+0CjDd9Yhyz92kyBmzFZPlofWn08O3UyT+Znq4lKlnp630Rb4W24RRcbM8QzAZZPUDlSJNN6bGmKko2k9TH8M4InCBicXcvNcRgPCFg6vpPiOZiSBOm561olN18sEjPGCo3m2aPs9xq3jLIvWwwBJBDbgjcH/KkVKbhLKx9OanHMiyqhcKAAmpIOUdtuyOFSy+Nwl5UiGCq4KNJH7phqpnYfhWylVk3kkjJVpRSzRY4vFb+I4BeZyzMj92W5sga2SSeehifKjJGNdE5pSotkHhXDMZjOGJZt/sQsBiZLMLisHJJfQgE/gatKUYVLu9ysYuULaEr2gYV7XCsDbuMrMjBSUOZSBbeMrcxliq0GnUk0TWVqaQz7SC37Bw0fc7oT/N3NqJ+GaPjU0PfkFf3Ykzi/AcdjDhrrNgEW0V7trdxhILKVAJGuoEDzqsZwjdakuEpWehD7c5Dxq0MTHcxanNouTWZ/u5s0/GrUb8p5StW3MWY3Pa62i4HFGwEDG0ZyBQco9OUTWandzVzRUSyOxmfZLYwzYW7nFprmch84UnJlXLv93f4zT8S5ZtNhWHUcpF9oX/AM2wXrZ/59TQ+HIir8RDXbiP9N4fvf3c2Pe2y5zPwmZ+NTR+C7eZFW3NV/I87TADj1juIzTazZY31zbf7OKKfwXcJ/FVg4lYV+0QV1DKXQkESDFgESPUA0JtYfT+aha9fX+aHvALYTtBdVAFUNd0Gg1SYj1om70FcIK1bQ3Xbm5lwV3zyj5utLwavWQY92w8v51Kq3xG7irS4bBoy2wio99wQAAoBC9T9fIb05040pOpVet9kZlVnVgqVFWVrNv9CS2Gt4bFYS3IW2lm7q2mu7E+upquaVSnOXVtDMkKNWnHokyuLXL+JurZtMlvELbBuZcoFoTmYaRLTpTbQhTi5vWN9PMRedSq1BaStr5dxOOwd2xYfCNaZkZnay1uXZjmBRTA8EEySf4SKmE4zmqievW/5kTpzp03Rtpra2vy/c2+BD92nee/lXN/NAn61zp2zPLsdanmyLNvZXPcbZR7bLdCm2R4g0ZY85qsW07os0mrMyfaZ8Vh7eHXhlpTaJae7UMJkRPRTJlvqK00sk23UZnqOcElTRoO9xP/ANu3/vUr/H3Gf5OxZUoaeOsgg8xHzqSDCH2U4PNPeX8v8OZfxyzWj2qdhHs0bmvwnCbNux+zpbUWspXIdQQd80+9PMmkOTbzdRyiksvQytz2X4MkkNfVTuiuI9NVJj1mne0zFezxLrjfZSxirFqxcNwJajLlYA6LlEkgzpVI1ZRbkupeVNSVmScXwCxdwy4a4pe2iqqyfEMgAVgwiGgcqqptSzIlwTVmUGB9m2FtXEcPfbu2DqpcQGUgg6KOYprxEmhaoRTLjtL2Ww+OC98pDL7roYYA8p1BHkaXTqShsXnTU9xns12OsYLvO7Nx+8AVu8IIIE6QAOpqZ1pTtciFJRKnE+y7BO5YG8gP3FYZRPISpIHlV1iZ2KvDxvct+J9kLF+9ZvO10PZyBIYQe7bMuYFTOu+tUjVlFNLqXdJNp9h7tL2Xw+OUC8pzL7rqYYTymDI8jUQqShsE6cZ7kXs72Iw2Dud6gd7nJ7hBKzocsAAEjnvVp1pTVmRCjGLuh252SsHGjGk3O9BBjMMmiZNss7edRzZZMnQnlrNmDDdkrCYxsYDc71ixILDJ4hB0yzt50OrJxy9AVJKWY97Z2DcsIgBOa9bBAE6TrTMK1GbfkzPjYuVNLzReqgAgAADYDQCs976mtJJWRD4jwmzfKm6gfIZWfPl5jQaeVXhVnC+V7i6lGnUs5rYmgRpypYwKCQJqSDCYfjC8ZTE4TI1jKAQ85tnGjLpzG09elanDkOM9zLn5ycdjTdmODfseHWxnL5SSWIjVjOgkwPKkVanMlmH0qeSOUtaWMCgAoAKACgAoAKACgAoAKACgAoA9ii6Cx7kPQ/Ki6CzPe6PQ1GZE2YruG6UZkGVjd1SsTpO36UKSDKzypICgAoAKACgAoARbsqpJVVBYySABJ6mNzU3IshdQSFABQA5atFqhuxKVxf7N5iozk5QNgdajMGUBaHU0Zycod0POozsMqEsyDcj4kCp8TI8KGnx1hd7lserr+tWUKj2TKurSW8l9RhuN4Yf6218Gn8KsqFb/AIsW8Vh1vNfUbbtJhR/rAfRWP5VZYWs+hR4/Dr8Qhu1mHGxY+iH84q3sVb+Mo+JYddfyY23bCzyW4fgo/wCqrrAVH1Qt8Voro/y/cbPbFeVp/iwH61b+3y6yFvjEOkGNnteeVofFv8qsuH95FHxh9IfmNntXcOyIPXMfzFT7DDuyj4rU6RX5jbdo7rRmCZZBICmYBBMSd4olg4JO17lqfEqrks1rfIscBxZbvu27yrqAXSBpykE1hacXaR1oyjNZo7FjUgFABQAUAFABQAUAFADHD8R3ltH/AIlB+mv1q045ZNFKcs0FIsMJzpUh0Dn3aPtHireJu21ulVVoACpoIB3InnXTw+GpSpqTRx8Tiqsasop7FS3aHFHe/c+BA/AVoWGpf8UZni63/JjTcTvHe9dP+Nv1q6pQWyQt16j3k/qR72LgZncgdWY/mal5Yq+iKpzm7JtntpgyhhsRM+XxojOMldETpyg8slqV+L45aTRftG6Lt8W2+VJqYmMdNx9LBVJ67LzJnA8U162zkAEMRA5CBBPz3pdHFKc8ktOxfFYF04Z4O66/uWAFbTl3HFFQWHBQVbFCghC1qCyHVqpZDqCqsYjX9lTNph/eP4CuVjPf9DvcN+E/mOYVYRQdwo/ClGpjtSAUAFABUEBUgFBIUAZrsLjs9lrZ3tt9G1H1mtWLhaV+5hwNS8MvY1eFOp9KxSOhDc5j21SMbe88h+dta7GEd6K/nU4ONVq8vT7Iob+IS2JdgvrufQbmnynGK1ZnhCU3aKuVGJ7QE6WV/wATfpsPjWWWJlLSmvU2xwUY61X6Ipb15nMuxY/OP0+FZqq6yld9jZSstIRshLYt38LOxUQApOgjbSk3tsPtd3Z6Kgk1XZNx3ZAKi9mYoToCIt50bqh0kbiM3KqN62f17F0na6+nddSyxfGrFsSzZTqDb3uKRupUefPYjWulTxaUf8m6/M4lbh0nO9FaP8vmT8LeW4gdTKsNP0PQ1rhOM1eJz6tOVOTjLdD4q4kUBUEjiiqsskOKKqMQ8lVYxGo7KN4HH94fUf5VzsYvEjs8NfgkvMl2uf8AM/0do+lZ1sbXuLqQCgCHxmyz2LiISGZSAVMGT0PI1DGUZRjUTlsUAwmLkZsxJdZIcZQLeIDFjroGtjQDrGlV1NnModO33j+jPcDw/EhcMPEJAW+WbUZMjhh42zZmUoTpIbYVOoTq0m5P/wDPrpb9Sw7OYe6k94GHgtg5mzTcAbvHGp0Mr0mNhUoRiJwl7uur+mlkXVSZjlPZDi3dYxZPgufZnpJIyn56fE11cTTzU/kcXCTyVF5nW8MdfhXHkdyG5y/2l45LOMMyWa2hyj4jU7Dauhhq8YUrPc5eLws6ta62stTl964SxYiQep5k0hTTleSua8jUVGLsKtW8xY7AHXkJjYCmJTkn0QtunBpbsbsEZRpB/rb+jSrwy6bjbVM13sJt+8f651UsSAKCR+3eYIVE5efKCYgyNRt/U1aK0btoLm9Ur2fQrGBnXQ/n1pUh0fI2PBcb3cOsm2xAurqTbuEfvAP4W3PrTcLXdOWV7MzY/CKvDMveX5mtFdk8wLUVDLIcAqpdDiCqsukPIKqxiND2Wb94P5T+NYMb0Ovw38XoecfxT27bsmkXNSBJCk6mPjXIx1WdKjmh5X8kdvBUoVK2WfZ2830IKcce1bXvF7xmDuGDKPAux0nWOXlWWPEJ0qazrM3d3utl1NUsDCrN5HlSsrWe7FN2mE6WiRJAOYSSFzbRVv7rrpBvpv5XK/2vTWf5edjzE9oCy+AFY7ok6H9592CPrUVOIuUbwVvd/wDboFPh+WXjd/e8vd6jeJ7TSpyqUMSrSrSA+UyCNKXU4q3F5Vbs/W2wynwy0lmd+626X3HR2oUSTbaAGgyPFlIBkfd386YuLRSbcXbW2u9hf9qk2kpa6X9Sy4VxDvg0oUKmN5BkTIPOt2GxPOTvG1vUx4nD8lpXvf0/InVqMxwjCWiTPTWa7jehwIo7R2W4mMRZR5lgMr/zAa/Pf41xa8MkrHbw9RTjc5r7ZrcYu038VkD/AHXb9apDYZU3OfW2KsSCJ0G0xrvFaKbkn4FqZ6sYSXjegs2xqWIG5gakmrOmlrUZRVG9KcfU870HQLHrqxqkpxtaKLxpyvmk/wBhq0dTVBg/QAI5BMDQgz6eYq9NyV7FKii7Zv4yGdD4j8udJd7Do2NVw+60W2tiL1tFgbC9aA0E/wAQ/L5JTsxzimi44X2kS9cKZcnJSTu2uh00nlXXpYtTlleh53EcNlTg5xd/LyNAorWznocUVUukObVSUlFOUnZIbCEptRirt7EyxaEA9a8Xjv6iqym44fSK621f1PU4TglOMb1tX27E7A4k2iSoGu81gXG8U/fafpb7G+HDqELuCt6knGG5ftk24DZwSJgMABKzHOa6kK9TGYfNTVmpWavv3XrcpBU6Fbx7W7bPo/QpW7O3sq+FCftPCW0XNsdRBisj4ZWyrRfi0vtfY3/3Gjmer6a23sXPBeHPaF0PEO2kdMsbcq6WDws6Smp9X+hz8ZiYVHBw6L9Ssw3Z+6tllOXMbiNv91J5/HasNLh1WFFx0u5L6I2T4hSlVUuiT+rEHgeIyG3K5QDAze8TczTtppVf7ficnLVrfPfW5b27DZs+t/tpYLfAr4mO7GUPlJIIbORplIPLrRHh+JWitpe3W9/QJY/Dve+trr5FxwDBPaVw8AFpVQ2YKI119a6PD8PUoxkpaXeivexgx1eFaScNdNXsWldAwnEbri2uUb12kcJu2hofZnxNkxYtbrdB06Mqkg/KR8qy42CdPN2NOBm1Uy9zz212/tcK3VLg+TIfzrnU9jqVDmVu1LGDrIn8q004zd8u3UzVJwjbN6BaIgkgzr6eVC5cdZasmXMlpHRHgAJBiI008/zqs5ZtbWRMIqOl7sTa3NUGD9AHqiQ20ASR1Gsx5xV4Ju9hdRpWuiBcQg7yOX5ikO45GiwF093aS4ck62L22VgSCjHoSPr8ky3HxemozhmIu3xdTzuhd18Xvp0ykg+hqfMjyZteA8RLju7hBuKAQw2uIdri/SfOuthsRzFZ7nnsdhOTLNH3X+RdIK1GJFfxHEEnKNhv514nj/EJTqvDxdorfzf7I93/AE7w2EKSxM1eUtvJfu/sW+BvEopnkPpXTwvDcHisLCbgrtK7V9+pxsZjMVhsVUgpaJu1+z1LDB2zcOURME/Kubjv6eUI5qMvR/ubcFxaVV5ai9V+w/fuPasXCpyshzGQDOg01/Gk4Pm0MHUa0cZPf5I3NU6uJjGSumv1Yi/xhrSWs0uzL3jEBR4eYHz+laqmNlShDNq2sztbbsEMFGrOeXRJ2Wr37j54+veBMjQWVc2nvMJAj86a+IxVTJle6V9N2ri/7dPJnv3dvJaEW92km2xVGQhM6kw0gXAh09azz4rmptxTTtddfxWHQ4Y4zSk01ez6dLklOPrnyFG3K5tPeC5jpWhcRjnyOL7X03tcU+HSyZk/O3lew2vaZMrMbbiAGAkeIMYHprVFxWGVycXpZ/XQs+FzulmXVPytqWXDcb3yk5SpVipB11G+vMVtw1dVot2tZ2+hjxFB0ZZb36kutAg4AzyZruHny87DvGPwx/vkfNGH50jE/CkPwvxo/wA6F/7bLfhwrdGuL8wh/wCmuTTOzUOUWEVi2wg6k8z5DnWiEMyu3ZGadTK0krs8ddjOwaZ8xAolkVsvqTDmO+byFI5gDkOlDlNxSewRhCMm1uN2hqaWNJASgg9VZMCNjM+QJj8qtCOZ2KzllVyFfUEgg6GlyVxkboteHtls/ajPhnJVo1Nth94dOvx+aJKzHLY9wttlxRCXQWgFHOzyoyq3kw8NDJRa8NvIjoxDLbV9phrFw7oets/Kr0ZqE1Jiq9N1KbiupteG4+3fXNbMiYOkEeorsQqRmrxPO1aM6TtJELHpDnz1r5/xuly8bPz1+v8A2fROB1ubgYeXh+n/AETuC3t0PqPzrr/07i1llQl01X6nH/qTBvNHER66P9DTcE0ujzB/Cu/ifcZwsH8VepP43hjcS4q+81sADbXM3P41ycTTlUoTjHdncw9SNOtGUtkUvFuD3XFrKgbLayEZgIbTXfUVz8Xgqs1CyvaNt9mdDDYylBzu7XlfbdCk4ZfW74QuQujFpXZVgiDqDPSp9lxEauiVm076dFt3IeKw8qWu9mra9X9CGOAX+7K5RPdFfeG/fZ/wrL/bsRktb8Nt/wDzv9jQ8fRz3v8Aivt/42+5Ms8Lvi4wAUIzFi0qdCkRG4M9K0wwmIVR2Ss3e+na3zESxVCVNb3SStr3uRbPBb4RvAk5FQAlSGh5PkNOtIjgcSoSWVXslq1rZjZ47DuSd3u31VtC94Fhnt28r6eIlQWzZVnQTzrq4GlOnTyz7uy3sjmY2rCpUzQ7K77ssa2mQ4WnCbx+4R6lR+ddF47Dr8aOYuHYqX4H+Rc9muGOmJsO0eG4p0YH7wFJq46hODjGWrHUuG4mE1OUdF8jR+2e3/ZrJ6Xo+aP+lYqe5uqbHHbQU6mAQSB1PnWqNODWaTMsqk1LLFXPL1sHy8LAyeoqZyhbwIiEam82epbIUHWNBPLnFUk5uKvsXjkUnbcasNqaoNJE0EHtlSzBRGvXbYmpgruxSpLLG5Dv2xus6nUcwaXKw2BbcKt3UttdVcyg5blsj3lgHNHTUieUHzpLQ1Ef7AXwVJ7ll1/iSQRHqpg+nWpJLlkYnxZXfL/hxNv/ANzp6VUkl9ibyh1ALJJZNY8fMK395Z09a04aWWp8zFjaeek9NjYcWw8qGHLf0rn/ANRYR1KarR3jo/l/s1f03jFTqOhJ6S1Xz/0Vdq4VIYbivJUK0qNRVIbo9jXoxrU5U5rR6Gy4FfDujDn9NK9/TxMMTh+ZD/R4B4aeFxXLn0/PzJ/aHFvaVWQgEsq6idyeVcvGVp0qacN7pfU7OEowq1Gp7WbIGG7RkIO8Us0uPBAEW4JJk+f0rNS4m4wvUV3rt5Gipw1Snam0lpv5+hK/8Q28yjK8Nk10gd4JUHWnvidNNLK9bdtM2wlcOqZW7rS/rbfoNN2mQT9nc+9/DrlMH721UfFaa/DLr26b9S64XUf4l079dugpOPAXGUgkF0RYUCM6zqc2tSuIJVHGW10lp3XzIlgG4KS3s29ez+R4/ae2FDZLhBXN93QZ8uuvX8ah8WpKKlle1+m17dyVwuo21mW9uu9r9iw4bxAXgxCsuVspDRO08ia2YbEqum0mrO2pkxGHdBq7Tur6EytJnOTC5XGPR2JGCvRcQ9GU/wDEKmO6K1FeLNL7YUnAT/DeQ/PMPzrqwepwKmxw6zenU6HUAc9BvNaYqGW7epmlnzWS0AL4YMTBkmp5iUbJakctuV29BwlsozTGkchzjT0qJZ7XlsTHlqTUdyNZ3NLQ0fFADmHWXCyBPM7VaCzStcXUllje1yObkHMpgwQR5mP6+NLeo1aaF5wG+7KzK0up93myny5jlSmNRExl6336vbSD99I0zbEehFAE1CirKljYJ05vh36/y/j61VEskcGuutx5ZCyvm0iCD/rF6RMnyNXKs0ydr7PeCzcDK05XOmRT6zJHn51tVeM45ZrfQ5ksJOEs9Ppqu/8APuO47Cm20cjsa8NxLAywlXL+F6pnuOG4+OLo5vxL3l5/sPcF4j3NxWM5ZGYfmKjAY+WGk1+F7r9S2PwMcTFP8S2f6M1/HrRxNu33UOCc2hA0lepHXau7i4PE0Y8vXVP0OPhZrD1XzNNGvU9u8KC3rHdoBbTvM2o+8BuCZM1MsIo1qfLj4Ve/qRHFuVGopy8Ttb0IWP4TcbE5ltypa2QcwCqEmZXMDO0aGs2IwdV4nNGN1eLTvoreVzRQxdNYfLKVnaXTv52IjcFv5Y7v7t0e8n3z4fvc6Q8FXy2y9JdV126j1jaF75usej6b9By7wm/mzC3MXLTRmTUIkH73XSrTwdfPmUb+KL3XRa9SscXQy5XLpJbPq/kMNwO/3eXu9e6y+8m/fZo97prSfYMRktl/Dbdb5r9+wxY7D57uX4r7PbLbsX/A8I9vvc4jNczDUGRAE6GuxgaM6bnnVru6+hysbWhUyZXeyLSt5iOJYriGQCdiY9K456VirN939xSx8vzPKjYXKRt+2vE7eLw7WJKglWzaEjIwbQfCK1e1JbI5qwcpbmJTstYj37vrKj/pqvttS+y/Ms8BG27KbtFw0WB4DKNoS0SCNdSBqD18q30MbzIOOVJnOr4F05qWZtFMbjEAE6fIeVPm6jV5bCIKmpNR3GLS60ocSAtBAuwmZlUQJIGvmRV4RzSsUqSyxciLfy6kb8xS3YvFMlcIwjPPdvlurBUTGbeY9I+tLYxIf4ji2Z0LpkuqfEdgTIytFQSWIctcLIoTECRctH3bq84HU1BKGeGm0Lj5A6roZ52mGh9RMgzyii7uTa6IWHQi6IA3gk6qJ0Pqv5UyWwqJ0Ps/iVuWhYuuA8kW1PvgKAcs7NA2PNYqKtCni6PKqb9H2KRrVMJX51JadV0YnE2DbbK3/fzFeKxWGqYao6c1/wBntMLiaeJpqpT2+xJwPFbtlWVGgH6E8x0NWoY2rQi4wej/AC+RFbCUq0lKa2/mpu+CXc2HtGZ8I19NPyr1mCnnw8JPseXxkMlea8ydWozldxPD/fHx/WvP8XwrS50G/P8Af9zoYOqr5H6FclwggydNa4NOtOElJN6am6UFJWsaC20gHrrXu6c1OCkupwpLK7CquQFAHGf9EIf3pzf3RoPidzXGuejauS0vBFCoAqjkNBQGVDV69rNQTbQS2KqzRCiUfau/ns5f4iPoZP8AXnT8Kv8AIYMbbJbzKAbCT8q685zlFZtjiQjCMnl3GrQ1pI4kBakgXbXUREkx8/OrQV5WRWbSjdke+EMsu/MfMTVJWLRvYe4XgjcJCtlcCUO0mdgd556UptDkh3iuIuEKl5QHT738QPI9T5igCe90nLbxEq2htXx05ZjzH1H1qAYq210YgBgiuyRP3bsdesj6igCrxvhuyBGVvdOpWDMHqB+FMlsLjuX9onvbTC34keCC0ZNJClp93mr9NKrF2ldF5K8WjofGrZZQFQsd5HL9azcbhKrSUYU3J910/XUtwOcaVRynUUV2fX9Chu2GT3lZfUEV46VOcPeTR7GNSMvdaZtexl/Nh8v8DEfPX869Rwepmw+XszznFoZa+bui2bHWw/dl1D/wzr/38q3vEUlPluSv2MKoVHDOou3cfYToabKKknF7MXFtO6M/et5WI6V4SvS5VWVPszu0554qRd4MeBfSvZYCLjhoJ9jjV2nUlbuPVrFBQByB2rjHpRomgBJFAIicS4hasjxAM5Gijc/oPM0ynTlPYz1q0ae79DLY6+16Sw1MQOQEgwK6tKEacbJHDrVJ1Z5pMRnmJj0p1StKaszPToxg7oatnWkjiRNSQLsKSygbzprHI1aKbkkis5KMW2R8Rh1BLA6iQw6HWfrVJrXUvB6aD3CMObjFQYMSJ2JBAj6/SkySHK5L4teuZRbujUGQ/PY6Tz/HShIGPW+8S0C477DuATG6Hc7bEf1FBAxdtorWiXNywcwWPeURJHkQYNAM94osvOYEEAq4JMiNAY+8KbpYUtycwhUdZuBcnPVJIlLg52jqVbkdKoMOs8MuZrSNESo0mYjSJ57Vvi7xObJWk0aVxKgnX3frA/OsG71Okm7KxX8WL2rbGxbBY7wBp5x941lxTnSpN0I6vt9/M04ZQq1Eq0tF3+xzy6SSS05p1nefOvHTcnK8tz1ccqXh2J+D45ftaLcJHRvEPrtWyjxDEUlaMtOz1M1XAUKuso6/Q1PBUuXvtbyhQdQADJjmddBXTwuCliantNdb20+XX8jjYupTorlUnfz7eRe13zlBUgFAHIkslttutcc9E5WIF/i1hDALXW6WxI/3jA+U1fI+pTPfYuuGcExGJs96q90pViJ1bwyOkDUdKdToxerMdbEzTcVocyUSguFpd1DGTJk9Sa63IhCCd/Q4jr1J1HFr1JLXbYA0LHSdJ/Gr56UbWVxWStK93Yju+Y5gI029KXUq5+lh1Klk6jNs60gePiakgmYG1JBEyDvIUD+vzpNStKm7pjoUY1E01cj8TwTIxJBBzSx9TJj61bmRqeLqLVOVPw9FYXwcPcYqCNFny0ilVLRt5joXd/Il8XvP3fd3RIJBDdIO01ZKxVieGYa8id5YfOCPtLW/X7vPT461JAjEXbZZLllcj5hNsjSeRHlOkedABxogOZBR/vqTInqpHlTF7pRrUds3SbGYnQKVDpuv+zurzQ8jymqXLWOudlDmwts5cuh0nNGp5zWyD8JjnHxmtH7sein5EH8qyv3jXH3RVXKEXF8OtXfftqx6xr896z1cLRq+/FP7j6WJq0vck0RLHZ7DoZFuf5iWHyNZ4cMw0HdR+uo+fEcRNWcvpoWtbzEFSAUAFQBwzFXL2J0gpa5IOf8AMfvH6Vyr22PRZO5PwHDrViGuAFt1TmfXoKhvuTbsdW7HuXwa5omX5RuxgfI1soPwI5OKVqjPnK/g+7DHSQYiPON/hXUdC0VJvc5CxF5OCWx64tgat0nX9KvKFGKV3cXGded7KxHaM2ZfdIEVnqOLfhNNNSS8e5Kwdm2wUmZnxR0/KufVrThJ/ka4wTSLROGLlZYmCDm2MRsCSNjWb2uV1K/TY0KjDLZka3hSsTsZEzEdT57U2VZT28iIQyknGX1IJA1uLlMHwgkjxHmdpompSnnlpZ3/AJ0IjKEKeSOuliVhMGqW2CBZCwDm1ZiIEka6gfDpWLNKpVV/9I0+GENCnxN6+ts27wzBgIJBkR/e2auqnHozn69g4dw8wty3dKOJzLOsDmvw9aicrJtEpEvig7y0GKzcWDmXQka7geQ5UilW1yyLTS3Q5xLBswQM4cFfCxAzSQIBj3uk+dNlXUF3KKF2Q+GjKIINpwSuc6oZ3t3V6dD50yMlLYGrHUfZx/5QALENvmnMY1I1MbbaVppvQzVF4jeWx9l/hP50qXvDo+6Kq5UKACgBF28qiWYKPMxUpN7FXJLcg3eNWxopLHy2+dMVGQmWJgttRd3EkpI0qFG0rESqtxuVnfN1PzNNshGZ9znOJxuQZLRJb71z8k6Dzrztz3KpdZBwrCNccDUknUn8zQRNpI6r2Hxi3LLhNVt3CgPWFWT85+FdTkOjGMXu1c868RGvKUo7XsfO/HUyYrEyCct64N5j7RoHlV3KzsxCSa0PL9jKgYMDPTlTkou9nsxOaV9hd20pgI2Y7mDOkfrUYpwhTunqGGdSc/EtD3DXAikiZPI7fH41yat5OzOlBJLQsExRI8R1PQ/UVndOz0GqSJecMiqFUjTeeuusjl+FVSytu5LmmiHeCi4D4gGAkQsCfw0APXWt9V5qa77/AM9DHTupakq1cdU9yIMnUEsASNOax89awuKctzSp6WJj4lWQW3lg4JhRqAd29QRsJqkM8G3C1/Mu3FqzKBMHb8WR2BUfe03UGCvqSK28xtLMt+xmaV9BdvFFc2xEaEddOfKNKpOFyB1b6MYVo0mdTrJOh+AqrjZJlsxJGdhKuJ2KOBkueR6eRq+HmoSsEldG29lmgvIbboQZMklF8RhVMRMHrXShsZprU6XaE2z6EfjUS3LR2Mdb7b5lBFncc2/yrbHC3SdzBPFuLaSGrna66fdW2vwJ/OmLCx6sU8ZPoiFe4/ffe4R5LC/hrTFQgtkLliKj6kQXSzAkknqTNWtYpdvcsrRqjA0dtvsqyteM1J+Ah1cXcwTYOHiJM6ec7fCvNbPU9+55kmg4rxAWh3NojPEXHHIne2vpzPwrv8OwCSVWp6I8jxbikpt0aT06v9DZ+yG59hfXpdB+aL+lO4gvGvkZeG/DfzOP9srZGPxqjMVGIckdJMz/AMVctu8tToWsVFjD5vCsETufSa00YymrWEVakYaskInd3Au40Gmm8fSrYujlg0Vw1bPK9iZfsmfCuhiRmHLmDzFciDX4mdJpvZBYswTOkbExqROu402pkppqyIUbXueXb7PlWcyiNt/8+lUUdb9SrZJyjbTTQlumsRBk9KhvXQpZkexiwr7yc8gsIzTvmjzq0qbkrhdokrxpGAGiEemvXSNvSN6q6E0tdbhe43ZYXJDwdACdjB6k8xRltsSR8Vh+5GlxWEkRO08svWn6MqSLVzwSYzAeAaQdTy5HT61R5SR3DXc3hYAgjQMCREgCI5zGvprSmsrui6dzV+zTFW0xTJnYBgQoJBE5VJk7n3dNa3UZ30ETOrcBxy3kLLsHK6GQdFMgwJEEbaetOluENjktkQCv8LMPkxFdej7iOJW0qMdDUwUKzUWBsesKSRAJ/D50qrVhTV5uw6jSqVXamrlolwDciufPiNFbanShwfENXdl/PIvsHila3AOo5VWniIVZeEivg6lCHi27oazVqMBz21x9lsd3HjGi3OapG38w2B5A+VMnw6nOvzXt27sZT4lVhh+SvR9kUs10DnnSfY5c/wDNL/6Z/wCYPyrmcRWsfU6nDX7y+Rzr2i23XiuLyCCbikNtE27RgwOtcWplvqdRFNjbLakGNR7m5JJGoGgI286vharTyRb1E1ox95iFw7pOYn1ME/GjEXUkprXqMw+WUbweg6t07L8uZ8/WsjWt2ab6C0EgzqdtTt9aL2ehSQxEkHL4Z+fX8PrV72uUsLv3iPFBEbEefryjaphHMrEZrMgPiiWB1MGR85rTCOVWKt3dy0bjaXAc1oT6gz89aJaFo6jFq9lQ8hpHnJH5CsuW7uWashNnBG4ZkZeZ5A/n/nUuSWhFjzCJprvqIKztuTzqzkRYVfYgSIiYEfX+jVV2IYizjGR5BKkRlkxPmCIg61fpoV3O7ey/igvYZidGVwGMk5vAgDak8h9KfCpnWpEVZGUvLbW7eBBJF67z/wBo1KnxGvB5I6JeRvo8HoVI8yd235ihdtj7o/r1pDxuIlvNmlcLw0doIUuMHIAegFUdao95P6jFhKcdor6A+JnnVC+Sw0blAC8NispkGpTad0VklJWZZf6WrT7XV7mH+24b/ic3LV688cANBB0H2O3PtsQOttD8mb9a53EPdidHh3vS9DIe10leKXQNAyWmOv8Adj8q4lRK9zrozWK4nlELq6kanQdCGFThoSjLOKqpSWVkF8cW1Oumo5T5U6pTdRuUnqRTcaayxWhKS9ADLqsHXWRpEaazNZHD8L3NCl1AYktlJOuoAI6z+oq3Ls2kUchNw5WA6bjof65eVRa6IuO3CrK2beZJOmggQPOZ+dMhorRKsrr+LT7ojT1noaZG63YFoMbg2iAVP8pH4UFiCL83CQMwkxPT/tS500lvYtmuS72IbVRAHMCCfhppSFBbgzzAhtd9DrPRh9fw0qZtEXGMThBiL6W7bMC3vz90DUkjry+VXhJwg3JDaVJ1ZqKNpY4HhrSBe7DRzfxn6/lWZzm2dSOGprRR0LPhGPXDAiyotgmSF0BPWOtWjOcepDwdN9LDGJRmd7iMCXYsVOmp3g/rVJPM7sdTvSjlWxWtxIq+RwVbof61qVEtzB04uOdTlJzj6Y4bTUWIvclZpqCskJEipFsXnoIMjmr2x8/ue56kDceyC9/bHXrZP0dP1rBj1/jXzN+Af+RryKb21WgvE1cmJsWjtMw94H6CuJUu9EdhGH4liArKYU/egr101P3hzFGH0uyk1crbjS2bkRFaCttLHpumIquVXuyUxy1cjmanKiGOq/1qJQTJTE2b51JPvBlI9QfwP4VEUkQ3qQ7y6CpZZMbykb6GoLMXZxLKZBI9IqGrqxBYYPiShgSG3HOY032115UiVJvRE3JnDRduvAQjNMFtjlJbSR0PLpS6mSEbtkOSL/hXD1t4jM0Z3BWdYB0MfGN6Rzc8bLY04GslV+asWmNYg0RO4tECjQDrqasxd7sde5lFVATeK3FhwGjXzB8juKCHErsXgWQSsuv/ABD9aumU2IVm7muDoBNSWUi8w1+aqyxKqCjPJqCpkC1e4PngmaAubL2TNHEV87dwfQH8qx474XqbsB8T0G/b6kYzDkH3rBB/w3SR+JrkRXU68tzmLSdzNSopbEXBUqSBlm1qtywoXKLkWFrdmhsEifwvA94WJMbjbrrO9VLONyx/8OIRq7fCB+M1NybCcTwa0ozHOx0GrRtoNgKRKeTRFpvqVXEMIqFcqgSPPz6k0Qm5XF3ueWb6g6rMRsQOvRarJEMvOCXs1yIIGpAnQRptWWurRuUkWvEVzD0rNS0ZWLdxzguOa9nt3ACUAIbmROxHP1rU1Y7uBxE6l4y6EwLBqDc9Bu+dRUEDObbzP9fhQQyZZagoxnFYBWlh4W6jn6jnVkyEQBiDbMDXzqS1yfZvE6mqgPZ6C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AutoShape 5" descr="data:image/jpeg;base64,/9j/4AAQSkZJRgABAQAAAQABAAD/2wCEAAkGBwgHBhQIBwgWFRQXGCAZGRcYGRsgGhwcHhweIx0pHx8fKC8iHB4mICIYJzEtMSo3MS46Ix8/Oz04NyguLiwBCgoKDg0OGxAQGzcmICY4LzYvLzQ3Mi0vNCw0NzQwLDQsNCwsLCwvLCwsNiwsLCwsLCwsLCwsLCwsLCwsLCwsLP/AABEIAMIBAwMBEQACEQEDEQH/xAAbAAEAAwEBAQEAAAAAAAAAAAAABAUGBwMCAf/EAEQQAAIBAwMCAgYDCwsFAAAAAAABAgMEEQUGEiExBxMiMkFRYXEUFYEWMzVVc5GTobHC0SM2N0JDUlRykrPSFzRiweH/xAAZAQEAAwEBAAAAAAAAAAAAAAAAAgMEBQH/xAAyEQEAAgEDAgMFBwQDAAAAAAAAAQIDBBESITEFE0EzUWFxgRQVIjJSofA0keHxscHR/9oADAMBAAIRAxEAPwDu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2/s7CCnfXcKabwnOSim/hnuyVa2t+WN0bWrXvOyJ90ehfjm3/Sw/iT8nJ+mf7I+dj/VB90ehfjm3/Sw/ieeTk/TP9jzsf6oPuj0L8c2/6WH8R5OT9M/2POx/qg+6PQvxzb/pYfxHk5P0z/Y87H+qEqeo2NO0V3UvKapyxibnHg89sSzh5I8bb7bdUuVdt9+hZ6jY30nGyvadRrvwnGWM9s4fT2i1LV7wRas9peP15pHm+V9aUeWcY8yGc5xjGe+T3y799peeZTtusCCYB+ZQH6AAAAAEX6ysfpn0L6bT83t5fOPPtn1c57dfkS4W25bdEeVd9t+qURSAAAAAAAAAAAAAAAAADnfjT+Bbf8t+5I6Hh355+Tn+I+yj5ucbd25qW47iVHTKcXxw5SlLEY5zjPt64fZPsdHNnpijezmYNPfNP4Wto+E2qShmvqNGL90VKS/O0v2GSfEaekNkeG2262ed14UaxTWba9oz+D5Rf2dGv1ntfEKesS8t4bf0lidRsLnTL6VlfUuNSDxKOU8ZSa6ro8ppm2l4vEWr2YMmO2O3G3d0ncn9ENr/AJaP7Dm4f6ufq62f+kj6M1sjUp7a1OderLpUtZzivY3FOUftzCcftNGpp5tYiPSWbS2nDbr6xuotLo1KerWs6v8AXqQkn7WvNcc/njI0XmOFoj0/8Z6VmMlZn1ddobvvaniC9uO3p+Wm1y9Ll0pc/fjv8DkTp6xg83fr/l141E+f5WyJY701m/3Dd6RZ2FKUqKq+WstOTp1FGKbckllPr2J201K463me+26NNTe+S1IjsynhxV1Sjuyq7CwhJylivlpcIOp6bXVZa6+81auKTijefky6O2TzbdPm2e0N43uu6pcWlzb04qlFtOPLLxLHXLMefTVx1rMT3a8OonJa0THZ4bP3zqGuafc3NbTVKVGEHCnS5cpuXLp1z7Uvl1JajS1xzWInv73mDVWyRbp2QNQ3zunS6Eb3UdGowpym4qnKTVX83LKXTvx+zqszppcN541tO/7IX1WWkcrVjb93QtJvoanpdK/pwaVSEZpPuuSTx9hgvXhaaz6N1LcqxLI7y3teaVrUNF0SyjVrSxnllrMvVikmuuOrbeFlfHGvT6Wt6Te87Qy59TNLxSkbyymk3F1d+LtOvqFp5VVy9OnnPFq2a7+1PGV8GjVesV0sxWd4/wAstLTOr3tG0tDd771fUNWqWe1tNp1I0sqU6kscsPHT0opJtPHVt9+hnrpaVpFss7btE6q9rzXHG+y92PuuG6LSbnQ8urTaU4ZysPOGvg8Pp7MfJlGo084pj1iV2nzxlj4w0xnaAAAAAAAAAAAAAAADnfjT+Bbf8t+5I3+Hfnn5MHiPso+av8Efv958qX7apb4j2r9VXhvazqhy3UAOCeJP8+Ln5w/2qZ3dH7Gv89XA13tpbXVNPvNT8KrW20+3dSfCk+Me+EuphpetNVM2n3ujkpa+mite/RQa7tDV623bGdvpsnVhCcKkVjklzcofZ1n+dGjFqaRkvvPSezPm017Y6bR1hI1raWq0ddsY2dhOdOlSoRnNYxyjUk5+345+0jj1FJpflPWd08untzpxjpGyTr+kbi0vxAlrmlaa6yk+UcdV1p8JKXVOL79e3b4ojiyYr4PLvOz3Ljy1z+ZSN3tsPRNcs971tQ1excVOFRuaxwc5VIS9Hr29bHyI6nLjthitJ7bPdLiyVzWteO6NtzS9ybc3lOcNKcqdWpwlPvHy5VE+SafRpZeGSzZMWXDHXrDzDjy4s09Oko+m6Puzb+4biOnaWp+dygqkvUUZSypZT6Y74fX4Er5MOTHXlPZGmLNjyW4xvEvnbW29y2e3L6hb2lSlVnGlw6qMpKMpc1F56Pi8fae5s+G2SkzO8Ru8wYM1aXjtMqtbV1apoqpUdrVFWU8zrSl6Ul6WFGD7d+rXuXv6WfaKRffn09yudPknFtw6+91/aVCtbbYtre5pOM4UoxlF900sM5WeYnJaY97q4omKREsXvXQ9Zs940tyaNZusvRcorq1KK4tNd8Sj7V26/DOvT5cc4pxXnZj1GLJGaMtI3RtK0zcV34j0tc1PSZU4ttvDTjBeTKMU37X2z8X9infJirp5x1tv/t5THlnUeZaOitrbQvdC1arGvtr6dRl97am1jq8Z49U8PDysPCwycaiuSkfj4z6q/s9sd5/DyiW42Bo9bT7epc3Wj07aU8LhCU5PCz1lmUku/RL7fcsWpyRaYiLbtunx8Y347NaZmgAAAAAAAAAAAAAAA5340/gW3/LfuSN/h355+TB4j7KPmr/BH7/efKl+2qW+I9q/VV4b2s1uo3lzTvpwhXkkn2yct1EzQLmvXrSVaq3he1/EDj/iT/Pi5+cP9qmd3R+xr/PVwNd7aXSbDXaW3fDy1v69CU15dOOI4z1XxObbFOXPasfF1a5Yx4ItKtj4t6XyxPTa32cG/wA3JFv3df3wp+8cfult9H1Wz1mwjfafV5Ql9jTXdNexoxXpaluNm2l63ryr2TSCYAAAZ+x3OrvcU9G+raseLkvNa9B8fc/iX2w7Y4vvHyU1y73mmzQFC5E1XUKGlafO+us8ILMsLLx8iVKTe0VhG1orG8vHQdatNesPptg5cOTj6Sw8rv0JZMdsduNnmPJXJXlXssStMAqNy64tBsY3TsqlbM1DjTWWspvPy6frRbixeZbbfZVlyeXG+26ZpV79Y6bTvfJlDnFS4y9ZZ9j+JC9eNpqnW3KN0sikAAAAAAAAAAAAAA5340/gW3/LfuSN/h355+Tn+I+yj5q/wR+/3nypftqlviPav1V+G9rNNqn4Rn8zluonbb/7if8Al/8AYHJPEn+fFz84f7VM7uj9jX+erga720tZuT+iG1/y0f2GTD/Vz9W7P/SR9GWs9Rvq+0lo1rtp1E84rqnOUvXcumI9129bpj7DTalYy85vt8GWl7Th4RTf4pms2Gqba2Tb0q1adKpUrzm4wm00nBJJuL6v0c/DJDHemXPadt42TyVvh09Y32ndY3ENwaBoL3NX1iUqlenGnGHVqnzcZJrL45UIter0b9vXNdfKy5PKivSP3XWnLixzkm28z+ysvLXW9I23b7mpbgrOdWWOLlJ4ypNes2p+r1TWOvwLazjvktimkdFN4y48UZeaTu7WdSv9WsK9peTpSrW9GWIzkoKcqkurWcNZ9/sI6fFStbxMb7TKeoyXm9OM7bvavU1TZm+aFo9Yq141ODmpuWJKpNxeYtvqsNp//cxiKZ8Ezx22JtfDnivLeJTdF1K6h4nXMK11UlTh5r4c5OPT3Rzj9RDJSv2au0deizHe32m0TPRnLfVNQ3FOre6heXvL+zjbQlKnBvqk8NYS6Lp1fds0Wx1xbVrEfHdRTJbLytMz8NlxOWrazsCtLW6teE7Z5XJSj5sZJYU8pc8PPX5Z69XT+DHnjhttP7Lfx5NPPPpMPTY9p9C2hW1p65O3ypU+q5U4ZnH0lD2zfZfMam3LNFOO/wDz/o0leOGb8tv+Gc1C9dvZxutM1u+q1FUxKtLnCljDaS9Jy5/BvquXQ0UpE22tWI+Hqz5LzWnKlpn4+i43nrOqTpadd0buaqTt4zajJxUp5T6pPDyyrT4qb5ImOkSt1OW/4JiespG6tI1nbW3ZXN1rtSpUrV6eXGU4uLUK3JZ5dU8r2LsunbEcGTHlybRXaIif+ktRTJixTM23mZh57i3BqkNv6dpdneThKrRjKpU5PlLLUY+n3Szyb69en2sWGnO95jtJmzX4UpWes+r9rVtV2PvKhYrVqlenUUHKM28NTm4v0W3iSxlNfBds5RFNRhm3HaYJtfBmivLeJeG66us0Ny1qm4JXat8y8uVCTUIxz/Jtf1HiOMrKefaSwRjnHEU239d3mackZJ578fTZtfDK+jd6NKC1idxxl/aQ41Kaa7P0pcl0bTy/avZhYtZXjf8ALs16S8Wp+bdsTK1AAAAAAAAAABn947Yhuizp21S6dPhPnlRzno17/iX4M84ZmYhRnwRmrxlA2vt7T9k1Kkq+rxfnKOPM4w9Tl2y+vrfsJ5s98+34eyODBXBvtPdIunpNxcSrfXtBZecc4f8AIo8u/ulfzr73vptzpNjUc/rqhLKx68F+8PLv7pOdfeoda2BZ7l1WprNHWOlRr1IxlH0YqPR56+qa8estirFOPZky6OmW3Pdb6ptFX20qe343vFU1BeY4Zzw+GV3+ZTTUccs5NluTByxeXusNq6L9z+hw0z6R5nByfLjxzym5dsvtnHchmyeZebbJ4cfl0iqFvXav3U2tOh9M8rhJyzw5Zyse9YJ6fP5MzO26GowedWI32S73b1rqG3I6JeybioRjyXRpwSxJd8PK+PuIVy2rk51TtiranCzIU/C2rLjb3m4ak6EG2qai1jPfGZOMW/fx9/vNc6+O8V6+9kjQ9om0zHuVfiPpEp7ptLS1tJ+SqVOn6EZNRj5kl3w0sRLNJk2x2mZ6oavFNslIiOjQ6Z4dyo69HVNW1qdx5bTgpJ5zH1OUnJtpPrhY6/aii+s3pwrXbddTR7ZOdrb7J+nbN+hbtqa9K+5eZz/k+GMc/wDy5dcfIhfU8sUY9uyyun45Zyb91bPw7uLO5qPb24KltTqetBRb6deiakuiy8e1e8sjWRaI8yu8wrnSTEz5dtt17bbUoUdt1NGrXtWp5qfKrOTcstdGs5SSwsLt785bdFs8zki8Rtt6L4wxw4TO7O2XhlKhZ1rOtrkpU6kcKKg0oyU4SUsOTTfo4fRNpvqjRbXbzFor1hmpouNZrNukvh+Gl5V0qOnXO5JOnCXKnBUlxi3nl05ZbeXjr0y/ee/bqxflFOrydFM04Tbom6n4fO/pWkHqmPo1ONP73nlxaefW9Ht8SFNZxm3TusvpOXHr2XW8tufdPpkbL6X5fGop8uPLtGSxjK/vFOnzeVbltut1GHzacd9lZq2wLXVNBt9Pq3bVShDhGqo91hZ5Rz1XRPvle/q82Y9Xal5tEdJ9FeTSVvSKzPWPV4aL4e/RtYjqmtavO6nDDhyTWHH1cuUpN4fVLp1JZNZvThSuzzHpNr87zvL6v9i3n1rUvtE3DUt/Mzyg4ua9J5ePSWFn2ez2M8rqq8Yrem+yV9Pabcq2mFts3alttWzlSo1nOc2nObSXZdEl7Esv2vuyrUaic07yngwRhjaGhKF4AAAAAAAAAAAM/uraNhuidKV/WqR8vlx4OKzy45zmL/ur9Zfh1FsO/H1UZtPXLty9FF/0o0L/ABdx/qp/8C/7wy+6P59VH3fi+J/0o0L/ABdx/qp/8B94ZfdH8+p934vi1mgaRb6DpMNNtJylCHLDm05elJyecJLu37DLlyTktylrx44x1isLEr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9" descr="data:image/jpeg;base64,/9j/4AAQSkZJRgABAQAAAQABAAD/2wCEAAkGBxQTEhUUExQWFhUXGBwaGBgXGBcdGBwXGhwYGR0YGBweHCghHRslHR8dITEhJSkrLi4uFx80ODMsNygtLisBCgoKDg0OGhAQGywkICQsLCwsLCwsLCwsLCwsLzQsLSwsLy0sLC8sLCwsLCwvLCwsLCwsLCwsLCwsLCwsLCwsLP/AABEIAQUAwQMBIgACEQEDEQH/xAAcAAABBQEBAQAAAAAAAAAAAAAFAAIDBAYBBwj/xABKEAACAQIEAwUDCQQHBgYDAAABAhEAAwQSITEFQVEGEyJhcTKBkQcUI1KhscHR8BVCYpIzU3KCstLhFiRjosLxJTVDc3SzNFSD/8QAGQEAAwEBAQAAAAAAAAAAAAAAAQIDAAQF/8QAMBEAAgIBBAICAAMGBwAAAAAAAAECEQMSITFRE0EEYXGB8BQiMpGx0QUVI1KhosH/2gAMAwEAAhEDEQA/APX7fu+BpjseR+zlThPOnBdOVEwwP5n7KTepp2WR+VSBfOsYjUdZ95NdYSdteutOdf8AvTxb9axiFYHIfAVN3Z5fhXDbPuqe3ppIoGK+QipBaJ5065/arqMvXU1jEDWYO9dygGKkuEda6kfoUdjELWhE61waVJcjofsp1uOhHvFbYBEYGtRNiA2+vuqa645j7daiF8DYGiYiLjp9lcL+W2tP77yNQvc19R+vtotmRXUeAVEOQ9KsXjoBUNpTM0gSzhrbDaNJFcxVwjfc0kc6++quLYnWi3sAh3NTgU20tdY8hSjHZpVzuT1rtCw0wvbRQNhXEbXlHpTPXT0qSyB1p9xSXN+oFNg9TTlUA1M8RWMZ7tLg2ui0VVbqoxLWWbKLgKkDXaVOoDaE9NCBGOxafN7FuxadVfEd1dtA5GEC4zW5zZRmZQJB1BMHWtLj8ELkfSXUKzrbMb9QQQfhUTcDsdybRVipbOSWOfPObPmmc86zU5Re9HVjzRjGOr0/173+vf2A7Vi5ad7lnC9xb7h8y5rZU3F1tsqqxg+0CeelU+I8FsDhpuQDc7oP30/SMxgnM25DbRtGkVrsBgRbJPeXbkiPpHBAHkBAnzOtZXHYG1dtmxZs4oZjC27gurZtSdX8QygKJIAJ1iBSyjSL4suqSd1TVte0u7f9Q3dE42z/APGuf47NVy303EddrNsb8+7umjGP4al3ISWR7c5HQwwBEEbEEERoQdqgwnCLVvvQsnvgBcLMSzQGEz18R19OlNTv9dHOskFH7qv+1/0ABwYtYC06ki5fGHS7d1zkXCgY5txAYgRtOlW+K8MtYXubuHQI/fW7ZC/vrcYIyv8AWgEtJ1BWjzYO2bAsMua3kCQfqgQNZ386p4Tg6K6Oz3bht/0YuNmCGIkdTGmYyda2gdfIT3bfL/Nel+vyCb2x50kQ8hTnuHzpLdNUOMhvrAkiodfq1NcuHpPrUZdvKiqANM/VFQLuT00/E1LdcxrUJMD9b0GFETmW+NT2kJXcfqKgAj4n8KkGgOtZGIbpiaQEqKhuGTUxMCKUxxjTrNvmabbSdauItK2OkMy0qng+VdpRiIkdT9tTWTyFRZzTmf3VcidxWJFtGuOYRAWY6mAOcb0Dv9vcCEV++JDEgAI+bTcxGg8zU3ag/wC54jf+if7q857N8NtPwrHXWRTcUnKxElQqIwynlqTXPlnJSqPR6fw/i4smNzyX/EltXs9AxfbjA21RzezC4JUKrExMHMI8OvI66GrmL7TYW3Zt4h7v0VwwjBWMmCdQASNjuOVebcI4bZbg2KutbU3A/hePEIKbHkNT8ap4w/8Agtj/AOW/+G5U/NKr24s6/wDLcDdJvael8dXtsesY/tJhrFm3fuXItXYyMFckyCw0CkjQHfpQXtl2xt2MOpsODeuoty0GRoNtjBbUAAxOhrN9tSP2Pw/XWU0npaerna2yn7Fw75RnC2BmgZgI2nePKjLJJ2l0Tw/DwxljlK3c3GvWz29fzDPZLtnZfClr90m5aTNfPdtpLQIhYPLajSdpcK2GOKW4e4UkFsjzIIHsxm3PSsamGQdn2cKodrIzMBqfpBuedU+GEf7PX+udh/zpRWSS2+rNP4mGbco2v9TT649+v5HouB4/h7mHbEq/0K5iWKsIC76ET9lBLHyi8PZ8ousJ2Y22C+8xp76A9luL2cNwUveTvFa5cTu+TlifCfKAZ8hQnthcv3cFbvXMNhrNospTJPewwMcogitLLLSmurNj+BjeWUJJ1qcU7S/4rdnr7XRGm3Wkr+X20I7LXZwOFnU9xb6TOQedFVvD9RXQnas8icdMnHpkd6Dr05TUUr9WpL2pnl5VHI/ip0IRXYOgEVFfPL9c6kO5NQE7n9c6RhHTrt1pt59MtPUwASOtVkMkmsYVlKdEnypHpVm1ailbGSH20qYCkopl25HryFIMSVyq/ev5UqNA1HacD503EJrA5mn3gPDB23ql0IV+LYTvrNy1MZ0KlvXSYrPcJ7Idzg8Rhe9nvifHlHhlVXbNrt151p84qVSOfT9TSuMZO2WhnyY46Yva0/zRmuH9iguAu4Tv57wk58kRJU7Trt1qO32EQ4E4NrpJFw3FuBYhtf3Z1EEjej3EeL2sKoa+4RSYBbqdY0HSpOD8cw+KDHD3FuZYzZeU7TNbwqrrbgf9uzX/ABb3q9c9mKX5MSbWS5i2ZhHd+FiiLzAUvufdWox/ZpLuBXCM58KIocDXMkQ0T5betWcZ2kwtq8LN26i3TlhDMksYXlzNFx5gUFhjFcchn8/Nkablw7XGzMXwHsS9q1ds38Ubtm5bKKgVgEkzmWWImaF4L5MSFdXxbFCDlQKwXPyd1zwSK9JUmuazQ8UOh1/iHyE21LnnZf2Mda7EJ8wOCe4Why63AsQxM7SepG+xode+T29csravY13CEd2MngUc5GaWMaAk6V6C8zvXbnqKzxQfoEfn5421L3fC5+ttipwfA9xh7Vr2u7RUzZYnKAs/ZVpdtq7Om9cXbeqLY5JScm2yveGsmojH6JqS456zULnT1o3sAguXIEczNcX8KynGu3Fqzi/m7WrhYMq5gVy+MKRznnWuUR+vWi4tJN+xVJO6GYhfD76iUQKsXB670y0kmfhSNjpWOsWufOrQH6/Gki027cj1/WppOR+Dty5Hr0/E1Cqyepp1q3P51YtIAfOmSFbI+4Ndq1SrAKLjQ6+6q4GjelWj7J9aitDRvSi+AxI1OknrFSo1MYeE+tPUeFfdSDUYj5Yv/wANP/eH+Fqx3yc8SbB42z3mlvEoF8oZiqN7nUj3mtd8sOmEQf8AFX/C1ZrjXCc/B8HiE9uzIYjfI1x9fc0fE16OGSeJRft0efmTWVyXpWWe33/ndj+1hv8AGK9M7WdqLGBth7slmJCIsZmI33OijmT1rxbFcX+dY/B3T7U4dX/tq4DfE6++jHyt32biaDLmCpbypyaSSR7zp7qZ4tThF+kBZdKlJdmnsfKogdRiMLdso/sudfD9aCBI9JrdcS4las2Gvu0W0XMWBmRyjqTpHrXlnbJuIY+0ls8Me1kfMGUydipWCBpt8BVjtat63wHDW7ysj50Rw24Cm5lB9QFPuqUsUXpra33ZRZZLVe9Lqi9g/lbsvdCvYdLZMd4WBKyYzOOQ9DRjsn2+TH32sLZZCqFszMCDBA2A5zQf5KcBafhl8MoPePcDyAdAigD4a++sx8jBIxtyNSMO8fzJTSx42p0uBI5Jpxt8m47TfKRYwtw2Ettfugw2UgKG+rOpLeQH213sv8pFjFXO4e2bN1jC5iCrH6s6Q3kRWA+SNRd4kGueJu7uPJj2zGvrqa58q6C1xMtb8LFLbyOTidfXQGm8MNXj91yDzT06/V8HqHa3tRZwKg3fE7ewiRmI67wB51luE/Kal++ln5uy52yqQ4JBOkkQKyfyh3Td4oUuaD6JPRWVGP2sfhXr1vA2kVURFCpGUBRpGgI8/OpTjCEFatsrGU5zdOkjDcf41g0x/d3MGLl3PbHeyN2CZTtOkj4VtuNcWtYW01680KNIG7EzCqOZrybtr/5yf/csf4bdG/lquMDhknww7R/ECo+6afxKTgu0J5WlN9Msj5WEJE4V+7kjNmEyfdE+U1u+BcStYmyt2y0o3uIPNWHIishewVv/AGeAgR3Gcbf0khp9c1DfkYxLBcSn7sow/tEMD9gFTyY4Sg5RVU6Hx5JqajJ3aPTrtyNt6Zas5t67YtE6mrYrlSOlsSrGgpqpBmaca5RMPmlUc0qBivcGlNwy61GLn21LhTrWlwGI+5b0pKmg8iKeaeBSDGK+U/g93E2VSymZhcBiQNIOupq12f4Gw4auFxC5SbbI40MZmc/iDWnvW5rl0nWNiKr5XpUenZPxrU5d7HiPDewuNt4i05teBLyEtmX2VcEnfoJrb/KH2NbGFb1ggXkEEEwGUajXkwO3rWwzHKBy1riEiPOqv5M5ST6JL40Yxa7PPsPi+0GQWhaGggXGFrN0knNE+cVtONdn2xeAGGvNF3Ihz7xdUDU9ROnoTRO3djah/avB3MRhXtWbnd3GKlXlhBV1bddQdN63k1NUkjeOk+Wed8D7KcVw63bAZLOHeTdfMpgRDNb0zSVEbDltVT5FV/39yNVFlh8WSKJYrs7xu4hsviQ1siG+lGo6McuYj761fYTskuAtvLB71yMzDYKswq+Wszz91dE8iUJW02+jnhjbmqTSXZleL9iMbg8acTw8B1zFlWRK5pzIwMAr6Gm8K7EYzF4v51xABFzBmUkZmy+ygAkBdBudq9WW7qPMVE13So/tEq++/Zb9njf/AIeffKP2LfFOL9iO8AyuhMZgNiD1G0HcRQ/gA4yHtW7ikWlZczN3UlBEiZk6e/zr0a69Lyoed6dLSY3hWrUnR5n2o7MYm9xI37dubWe0c2ZdkCA6EzyNbDt12Z+fYcBSBdQ5kJ2MzKHyOnvAo2y7Gr9rSJ3jQfiaXzS/da9B8MVa7PGrnAuMfNxgTZizOhLJtmzRmzTlnyredjezf7Pw4Voe47ZnImJgAAaTlA+81qwNZOpqvjthRnmclVUCGFRdisYgsYiPfVmKpYMeL3VfiolRhBrldNcIoGOUqUGlWMQPh45H76bh9CRVbivaHKUFlVuqXy3DJBTl01M8qj4JxVruKvW8oAQHWSZggdKXUnsMtgrXRSW+jW+8EZOuo2MffQjjHGhZFsoA4dwm+g89qnrXA4YamtQviXE3sqXIQqN9WB+EVBd4zcUSbJHvJ+0UHkigqDfAWZaYxIA8tqBntGeSKf73+lMudpGA/ox8T+VBZodj+KQd7uYMjVtaeF/XWspf7UsAPol1/iPUDp51Fa7cn+pGhk+I9D5V1Yv31sQmtL3Nqp/Xl0qNfSsw3alsshEO2gczsPLrp60w9sCIJtrrGoY8zHTenUbYlm1WyABpVbutdtJ++ZqqnFvCpjcdT+VBz2xi53ZtGe8VJzCJfNB90U/jfQupBrEWwrabU6yk1kuIdrXGIFpbSsY3LH8qK2O0BylsihR7TZj9mmtc2R1LSVgrWoPuYjy67VPZGkzPnWTftVmsXnW3pbyjUkSTv6UW4BxY3cPbfIAWGwPn1oalRgzkqtjl0FR2uJlgCq6ESDQLjPaVls23CA5p0k6RQWWLdB0sO4JZb3VfK7zyrD8G7Ws9wA2woykk5jyjyrb4y9lsu+8IzQfJSaOpOxSocQvX4Uz52vn8Kwlztw2ZlFlSQAfaOsn0qs/bpxvYX+c/lSLLFlJY3HY9D+dj9ClXnP8At8/9Sn85/KlW8kRdLDmE4kzm5AUhcQyjwj2VaRO2upq32fxQONukwvhK6aTDAD31i+G3gNbikuHNxWDFSNdEZBoeckidaIcNxId2eQM3iGaR+9MGahbUWzoeJKai3t2ei4jDLbw5tqYUCNdYkz79TXn9y6zMLZJhbqFeknNr5bCtHx7jIOEdkIkQDB0BlTpFZCxidcwOoK6bkMs+dHG0yLTRo+NC93d5LxUgZcsATqRuYpDtTbk22twZyAqT6AkcqE4bi9y/autdgHMoWOkCZ16z8adxnBWtLlsNK+N8wBJ1G0ctK020lQ8FG3Zc4bxPCi0EvXFFwGCDbY+0xCwR7qH8UvC33rKMy5wqRIEFSZIM6aGgyYO1dQXSzBmYMdoyIRsCN/zotxbEKbLIpBYurgkGMoDBvsM00lFrYWLkgVisY2cqVAyASZ3kqdNKrW8LpnAOUyR00MGKu3Ftm/cbvQ9tV11hmeJGU7EKNYjlXcFibItMLhDZQy5l0knKwPU5TEkcjFdWCUYxJ5NUmM74jVCQdCIJ3Gtca/JTSCGUGD4TrG3Ll8a5hArsXa7bNlV5Eh82sk+HRRKyN/OpcJgElbjXVa2CCAramIBIOXYMRyOhA51fy427J6JUbaxmyLMTFCk4QGbvG9rOG0JiULAfeabZ7SYfIrMSF1HmBGjH+GdPWgeHxGbFLdZ/93zBjDEQ2um3UjSqeaCp2J45MbxYsl/PoS0IQJEDQ7/lVu9maAxGttBpAC7EmBtyFCW4rau4pla6MmYFQFM6LrOm00cxl62shmiUt/AQfwrgzu5OmdGPZbkeDxlvusWiwxBBIkEjKQNRM6k9KtcN7RnD4EsttWNtGMsT7WpGg33HSsauWy+JuC5AuKw1RyAJDeKF+sB/rTL+OtthHtl1DlVBOW6BMqT+5MR5cxUptpFoQjKVIN9kO2mLxWJTD/RhcjGFWICidJNE+NP9Gq8hr99Y75NPBxBWDK57u4Mq551XfxIBArYcZuKbawZIgEeomgquP5jZkk3X0A8RiXtKSmWSpU5tsraH31reEdtluKbWKdYcZAEBGhGXKdyZ6yIrFccslrPtBdhLEjXWBoKw68LcOkYixqwZJuEEkN0y9RFHdy2ZGlp3PQr9lVx122uiBRA9wjfWljMIOjn0AI++ry4AZzffwsyjxZtIAHIgac/fVPGYO25zC6pDCQTlHvHi2rhWSLbofJGTaf0UPmg+rc/lH50qk/ZQ/rbfxH50qfyLsSpEtjgt8YjM9sIHky7LDAnQwWnb8KIYbBWw5z5VyaDQ6mEHM+tMt8CuMQWuDQcgfTWTtVvAcFRbzW3IIChpMRJjWNv+1d2iwaqC+As2yl1FfMuZRsCNBz8VV7/CwgQxzXP/ABE6E0YwXDAVLJqs65IAn+7FO4nw/KqeH2riiTrA350mmEXybU2DcdZQWiFAB01mZygCKr8TuuCFSyXDqQxGhXUQNSN61PG+FBbNwKdYH3iap9q3S1YCoBncok6/veJuenhU/wAwovSbcx+FtwgXuiYJAPPlI+6pDY0/o2Gmu+3Og2L4q48AYJlZpI2JMAHSCQANKX7RuFJLM8LG5J/M1Hy0+DNhT5tbX/0iJ3Hk2m3nSFm1lnuvCZ8p2BjXyihfBscGeWjzmfanz5n3RpVm3hnusFW74CbjaQTBzNHubziujDU0I50WrZw6SndgAzK6c4mdegHwqQrZygd3C6gaACDlJH2D4VWfg753HeyiNqAQS2gBXn0Og61QxuJVLjKLhYb66EchI5TQzacfG5lJhV8LZIANvcZQPKZAHvFPXCrGQIYzaqBoWGuunI60M4Zj/GMoHi0MwPv5mjVywyhHVWyPeykKw0zSNY848pinwJZEBzaKVzC2VuuBh1Fw5gVA1BIMxzkDX3VQ467M6koy+Eb9OUUaxAjibedxv+a2fzq3f4N86ZQpyXMqICfZPhLQw6eY1oSRRMxeKRTYuyNchPxP5xVC4A5YQPCg2BBgZd4333ovew2jW28BIy9VOu6nnr91DLmCIDZS06ARAzDSZ1+w9Km4lsc1F7lLhJa3eUorMzBkAVspOYxAPKtnjbKa3balFuKs2jMoyiCNfUfCs7wvChL+csVFtgbZYAZhuc0ExBrR4zHLdDFSDDEmDMExpsOlZXdC5ZKUrQPRQ4IKlgLnsyd4boddaEcTtDvrQKBYFvw75dNgT8PdWg4YZz6a98dukNpRW3wLvHa4CpysJkgGAs9epqTbTNaS3B3G8M94LlGYiZEidQNAJoXxbA/Sse7BXSNWGkAQMp1GlehcI4aLSm6EXNkDKZE5oOp131oJi8GWCkqG8IGubaPLb/SoY04Kn/Q0pozHzp/6q1/L/pSot+z/APhr/Pc/y0qbUuiepHqlrAYdGyi2CYnXXT31hexdxDjLxeCIaM+sag8/Kt1ex8o7WwshSQY6ECI+NecdlLYuXb6uYzqQToN2Wd9p1rp8mqLaG0U1Z6dhcQSNtOoiIIkR1odx5tLQ/wCIPxoXexaYe4pbEAILSgrDGcoIEHYEty30ipu0tzNZke4jfVWIIqCk20uhnGtwl2gb6N/KPwrEdrFYMltZ8KNdb1chRB6hVH89EcB2ifE2IuIqEqhUqGGbr7QnSP8AvWQ7R4XE2OIX77FryrYVxGkq2S2ECLOgMfCedWW6aBp7M1i7xzatIOhka6cpq1wSw1wxaJGUTqRE8wNtprXv2CV8P3zEFu5L6Eq2YrmClcvLT7aia3awRZfCSiKVy6yW3EzPw2qUoPgnRQ4d2Ydjma8gQRI111bpsYBM1Zs4dBfsrYYC3DC5OmkCAp3AmNf4qsYHFFbbO30eZiyyJgaJ5ch99Ub9hEF24A/h7vI4Ce1MHST6+7WjFuK2ZrV7BGz2fIw9y7dcIxdiSrNMzlmFBmQKxXaCFuMFkKGOViIJJg68/d5Vu7uOe4gz2w1rw+JSRLMubxxoNJkdaocS7M27yNdGS01uCFUqQ6kjzkEDl5ilvfcL3exkuBWDdfKW3BIO+3PnHqa9Ot8Lw6owS7OTUjODr/L1oRc4PZwFg3H8TFzGUaqAxUwZJg6b/fVrDcDu9xeuqoFq6LdxDKwLYCMdJ01BMVbHqW6BpXspcRf/AMTHnet/8wQfjRvAORlZTBBTXzAiqLcCZ7i44XbZtd4lwEHWEZYHroKJYbCMoDfuMwKnTURoSBsdKrqT2NXsyOMxQh7ZXUA3FPvj461BwULiWyEMj5THdzBK6loIMaEaeVNxKeNj/wAN/wDGoqLs1bfv17u73LQxz6aDKsgTpJrY1dr7K5qVfgibiHALquES4GLAkTp7Mb/GmYPBPatOLggl+foPsq82OaxcXvSXCvcQP1UlYYHmPSr/AB66rWlZSCCTBFN7oRx9+iw2FUE5QF2MQMs+n5RTORzINeafiD+FS4Vma2rMJJUEkb7dOfuqaxYzIWGoGlCUYvkTc7bdWWA4kDUHQ+8GuiwSogE7delTX8HKeJc0CRI205Go1w9y2JVyBpo/iHuO4+2oPD0ZoZ+z2+o3wNKpfnt/pb/nb/JSpfDMXQbrBw6I+TLmUEgiCCYMEetecdlLWbFYhRzzR7nU/hXoi8UthfE2oGvhcD3SKwfYi6oxl0jWQ0cuY36Vak1SKW7C3GeAs9t3aDAkiDJySwjT7+lWuI4e4yIiKT7IOUaKMpkg6RrHnrR+5DIyNBDCCBI06SNaa7Nyqaw72O8jao8p7dYM2GSxZS5ARChLSpILArmJBEADrtWw7PY9Bw5MReysbdorcMSxyn2P4jsN4Jrnbbs3dxaILbZSFZSYnQlWBGu8rHoxptzhVz5iuHuHLCqsrucpkAfCndVRrsj4F2lY4S+2KVUuozrkEFipEoIBIJgwdeXKvPrZKNfF2QtwTbDqQSg/iiCp00H8NaPieCZLjG5b0YAqAzCDqC0KY33J/Gsrx6yUZcykHYSZ8KiNQZIB6c6m2LJpLYcvGVzAjToC0QNYEa6Dz3FMZg58N1lJaMuXwmII9ROsRzoL3btnYAsxIiQAAPPY76UU4YpUm2xLK6gwHyqGIjWdV0nXr7qUkavsnw5Hk33NoBiFk7gGCDvv9sHTWiPafE27FgWrN0XBeLSJBhZzTEeEA6D1rHPey+E3e6hiMsltBAAkHy3jUHnVO/jyNQw1nXwxE7Ebbk/EdaGzHjKmafjuLtdwgWGN3KWRygcCSQWyqNATOpPs8q2XaXDi5w28irINnwlSYIEER1BivMv9nzjEm2JItFZLGAzRsJ0EaxW/4RgrljC/N1dimQKAY8JiDl00BOscuVXglVjylaMxx20qcIsIBdti5dLnKDmiXYqY05fZWx7E2xe4fh2YuCEB1jkDEz1GvvrKdt8PefA27OaYYT0YtmEGNtW51p+BhrdlULHznrA+ynoHoxGNH/1v/wDaKG4C4UdWBiNyIPhKrOhB5Vr+1PClUG6rbrkyAaanNmmevKKzeBsAs0rmAQmP7o191Km4xbXJVuMpxT42sWM4bcRrYaXFy5KCGAIJWQJG3pVu/g0tqQk+IgkbAGDoNB+hRPtHxe274I22tutmJK3AR7SGG2y7dap4rGJdkoIggHbUhQCRBOkzrTpW9UuRJTpOMdl/YK9nuJpcQJ7LqIgx4gOa9fSiF7DblSVJG46efIj1rC4cae8/fWh4bx6IW9tyf/MPxpyQXuY1gpFwcj4lkjbmNx9o9KnvElAdx1FKARI1B26eoqq9grOQ5Z3G6n1X8RrQoI2uU2Ln1bf/ADfnXa1mNJYdyPE5joDUdq4Mx1HxFNwF8ZAveq7CQSCNSN9BzEinM0SelTi1VhZct4qBuPjUi470rKdp+J3e7KYZMzyCSdsg1bJ1aOsCiXDcULigIBMazy9fPyoqSBsEOL8e7m2zHkNB1O3wmhHZjjnfISzS4nMTy8o5Uu0+CnDtliR4sxjcaifKeVZT5M8NIvXH1CHxTtniSD6A+6swoPdrbriHTR2GVU1zZRqWIHKJmdhrXmeOYyWY65upDSN8w8/wr1q7ZtXFe5Cs7D6OdNDsoMjQ89da8y7WcMFq84cryYwSSWOUlRpAAmdNorna3sEkZ63hiWLA6baSN+eo/RogMWskLo4BYmZmNoGo0/ChmKxQkBRCgzI9T1OtR22LEgHLoRKjT7P1rQYlFu7jDkVSVMnmdiB/2E1awEOmUhsxbbTK3LToeu/KhmDsRoSpg+y0an0/OtnwBrLOnfEKqkkkKBl2jKIOmb9ClfSCkbTszbVWN1EyFnh0O2QACV/vid+ZrXDHL9WPSKzXALQNhGVyZk/unUkmNpoiUP1j8B+VdkFSCzyr5TuP3xjWS27KiqsAbFjqfXkKN/KD2nZOH4fIMly8wBYaEZAGPvJ0+NV+2/Cw+LQkyVt95sP6xVM/EVF8rPDGOEssG8NtvZAiS4335QfjTe0E0XCsSuPwNu6SyAzm8M6oSp0nUSKp4XC2xici3YVrRljbHPwlcpPTn50/sJhLtjBpaYiRLbHa54wPa865ctm1iJYAyDqDplPl5Glqwg3ivBLNq5ZtJdzLcaGbJGXUDUTrp6VdfgtuwQtu6LgYyYWIj3mlxmx9PYGgk/8AUKt8StFCvUyB66CsjGawzg5gOTEH41K3Kqy4dgxC7k6dNDBmrsbgiDpof1t50yYBWOLvhhmHiSRKepAleh19DWvweMS6sofUH2h6isDxX+jPqn+NatWrrI2ZSVI5j7j1HlRAbvJSrK/7QX+tv+Q/5qVYIfwVtQe8XOIWVDIWGaIzB4AgAkEZtogVDimFtVW8XYkSoloDiT7REzBI1kgAV3jd5otNJSW8SmWeWgyWWVUzrHQ0M/aZJZbsNaUjw66hWYqRuc0AAgbgGvPlJRdCpuzOdpMcFVWwqN36iGLlmaNhk0hmkydPjW57J2c9m1ee/bN1TFxiuU5MviULPtFo+JoKt6wHW7ZJRlBcGHg8im5Gh/e6xNURxJjeYMWsIzSSXHeKFBKtCzMnXTfWip1yjWelYp0e2WYroPCmYfFtd+g5etZE4PucJikDgNeu3XBB2VhA+4VqLD50Uso1HkZ8/Q7++hnG7NogqUUsVI9kafZXU+BkYbsF2gF7LZvLnZW8MiYy6Aih/bi2bd+MxOZtZ0g7x7gYjyFF/ky4TYtzfvZC9xcyKVnKgZhm20n8qt/KHwVbpVrSAMoYrlES2m/XQUJKLewTzEj2tYDbzz9KhtWXCxtm+Mc+Wlerdm+w9t0sXSSA6q7lvagz4EBHh/dMkSIisrxThLLfCB5HeOig7AG4RtvJ/Op7rYGlgbAWCJdhoogmJiZgE9TB3ozwtWAYhFcZTqZK+IbhuRJ1HmI1563j/ZSxbwNy4ned4iEzOhyDUERtv8avdneHCzgraAsDdKSPDqCZE6bxRWFt2wC4Fw28jm5aY9yV9lubADwlYEagjqDz6apqRQn/ANR/gn+WoXRv6z4qv+lXhGlRmBeP8KNxzcU+LujbA5e2rz66fbTe0+CbEWO76sD8Jondt3OTr77f5MKhZLv1rf8AI3+ei0ZDLDZUURsoHwEVW4tbzpmG66+7mKtMl3ra+Dj/AKjUQNzmLZ97/kaATOXr5N7D+R/EUexQz3bc8pP3UC4jb7u8pKmRBWNt9RRjBXs1xSen5VvYQW9iHQgalGPvM1Px7W3aygFu8W3P9rcVYw5m7ZkSMuvprU3aXFT3MIUAv2yBIiSSeR8qnJ0Mo2ZDigIQgiDmSR//AESpgKI9pVD2s37wZAI5+JdPjFUMpBIIII0IO4NPCakhZRo5lpU+aVOKEMXxTvQEZiN+77qQGmSAV5mIAjfeYoXxDDC265ZaVBIR85zey2YwII3jX30MwuOJGYlkScrEMqaGNBqDIGhjfKBWgtWbfePeuX2yWBC9yitoCwBYyMwBJEDprXm0vYFsVU4hnQ9+y2rZWAhQt3gOo2ACidDGtR4fhyMxuFSjqzFkOXw5h4cuYiLZ1Oo091aHiC2LljvcoW5Ctbdfa0IIdlkAtEkg7e+s3hjeJKaBBny3CCwMmZzb5BBGvkOlZ7i/gbrh+KyWioYHLsP3lB9lAOcLqJiazdzB3BnZnzk5nUmQYHUfumT7JJ2qvd47YCFM5zKwHeppJgEZZ2TSPjAFU7fGSEkKSoYE3MvjIO4cgZTt5Hamc29htTDfC2RGCNoVQ+LSIAgqeWWSTy5QaN4vDXM1vxKyCfCVA9wI+G3Ks/2ex7M5VLGhEseRnoSYB5xNarB2rklbnihoDbSp1HrG3uquLdDJl/CkhVERAAgcvKsF817zG5dit0v8Lhb8Ptr0S1arFcEh+JOw2JePOM21Pk5X4lYcP8Avx3DFsHetATmtuo1j2gRv765gsOVGDtNqVTX+4gH3mjXE3Fq0XIkCJ2mCY0mJPlQ7gfEbWKxJNpp7u3qCACpeNDBOu9XT3I+gqLZNcNg0VSzUuQCiABthT0qNsMelHw46V3wmsazNNYqndsEGtbcw6mqWIwYigGzD8fwhZQwGq/dzqrwK4dfLb762D4EmY36UCxqZXgLEDWBz8wKASjhLkPbPRB91c4pdlVJ5Ym0PseiHB+Hkmy7L4GtgT/FG3rFK/gh9Erf/ALaTPQJdP4VGb5KRB/G8Ie6ERH0bGZBk3UAC/W010q/xHAretgjS6lvQ/WAJOQ/geVUscve4hVIACsgAG0Z0n4nWtba4cMy9Ij765/i5NSb+zp+ZiWOUV9Wed/Nbn9W/wpV6H+zF/RrtdWtnLSPJ8I4QoTLsDIJWRbkQRkiGeJIk1XXxPmzqVuXMiOVygDRi2QdCw0g6yY51eThtzGuuWFzpmIQjKtuSMrpp49/PSmY7gVm01uzlupAzFHAhg0qHkloeYGxEE1zNKtyKKrX374IsZRIRgqjOoESQNCJ576gemjwnCLSiGZluFJdTCwp1UpncCBBHWT0odwrhilnG9wa2nJQQSRqWbn5AT0iutxNe9Um94DbymUHeK6vl1gkkaHmQY0ERU4pN2gIujgZtXFvWmzjQD2QoOoylDufQ6VDxM904DsAjQTGVl1O0DmCeYrQY02ggu3WZYytozSN4ud3m56LBHLnWQu2VxAckGGYq1wrLTvmAnTSOus0zVBiyxcxItuj+wAC4ygwRJAz668vPX1jQJ2huIMxUu5MAeIKCRIA3mI3nrWSTGF2VjsrMHZtQII1Cgb8+Z0q1hHVQ4W6zSVyjKVgvE5TPjE9B+8KZSa4BubrE9pAtsWyR37rEIZhzuD0ignByLOMWTADXVJO2g/1+6gNrFFbuZhHhglli6SDsvMGRv0HpUuLtFmLLcgsWkOCQjGJLQZM/hVHO6/EvjdXZre1faawcO6qSxkQQum/KasdiMKLWfwKrlUzkASSJGp51gEwF83LKu9l0ZlPgDgxvqG5flRjE424t+4UdgNBAJjw6ffXVouSoHqj1D53FOXiArK9msW72ZuEsczQT0HKihIpiQXOKQ0w31oVFMK1jBj52KjbGKaECnC350AourfGaQaj4jgbV4eNdeoJB+Iqk6QZmrKXDQoYXZgKmbCt4initF9SUJP2rt6RXeJcMUth1uKGDYjURpAtXSPgdaHcbttC3UEvb1A+suzL7x9oFUeM3T3WGe258eIQoQxBgo/5xUpIeP0DHw923xMIyN3XeIFYjT21jxef41url0KSNNKyt/iV1sVZtsgjPbJck5pDDyg7daJYm74iJmowjGN0iuScp1qd7Bf58Og+Ncod3X9v+Wu09oTQzzzi1xcOi/NyquYD3Ax8cyS2bctECBEZjVvh/CDiWa5muDLbUW87Sng8WUNHKTpryNZu5j7k98WiFyqnQZhnC6eExmUwNBJAMVZ7T9qTcHgDW4ygjMSuWIIAgDL+vKufT2cxFjb6h8ysWRGgxuYkDbWTqOnhFQ4i6xyjIhgjL4TklpGU5SNdd+q0NwnFgLrOVAn90eyBodByiKPXsaowqlMmUls1tySVuMNby6AbQB099MlTCLA4q5bZLdwIwf99vFuphFPMQJ6VTxV/uLzyPoyVgoWjKdB4eonUeVUsLxUFljMCCWTYjMRAmdPwokmEt3LBBuQ27ag+NjIETAP4cqzVO2Zqi23DmQvHMBlKD2hI1id4mTrT8Twy9auKF1QyEJA9SzxopHTyobbW4kkMZCyu3snpyJNWsXj7xsZAxXWAwafCwDGesiAfWl2Cjly77DBlkkaiTsJEdBNX8JjTmCkqFB8JEGQQJBOby+ygyX4RAwA2VfCIkka+kDc9adcwgVQDoF1mNI3y71RKlY0n0afh2G/3nNIyrmPpy6+dUGuySepn461zhWMZxovhCltSB4FG8jUmdIqveLXFbI5DzOgBIUaQZ3B361fFmS5CrNt2YufQIPf8AGjOagHZme5Sd45Uamrp2I+SctSmo1NOBrGFTwaYTSisFDnFcstypA1GdDQCXFFCcHhlXFWcO6g2873knYeBsy+5yGH9qiitTrSK1xc4BGoIIBBBBBGvlSSGQO4rhHGKsnJFsXU8SqVUeLQazJ860OJ4dh1BuEezroxmm8SwdtLdoW1VFN+2YUQJzCpMTgFbQg+4mpNaRotNq+Ab+2h0+wUqKfsi19X7aVLpfZ0ebF/tZ88YLibqAVOWc20bZT5eXKKqXG7zDQ2ptlwDzOxHw299KlS8Lbs4QKtqQxnaPt0/D7au4Z2UHxT4Q0HbUA/ZNKlVGk0Fkr4w5DdIHeAiG57QR0iKhw+KZTAMgw5nXUDnSpVqW4oZ4dxTOjXCgBtRkEmBlk69QelEcLigySykwR+9tnbKYMab7eQpUq56Sf5jF7EcNVbLkb+LKSPZg7+Z3+NNwD6FWUOAJ1A3mf16UqVP0CPJZXAK+bdY0089asYThCgyCa7SoqKTaRetjUcKshVAHIVeFKlXZHgg+RwpwNKlRMcNdFcpUAjxTblKlQCT4fapHTY9KVKgEnxF8tatTyvp99HyK5SpEaRyKVKlWo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9" name="Text Box 17"/>
          <p:cNvSpPr txBox="1">
            <a:spLocks noChangeArrowheads="1"/>
          </p:cNvSpPr>
          <p:nvPr/>
        </p:nvSpPr>
        <p:spPr bwMode="auto">
          <a:xfrm>
            <a:off x="539552" y="1412776"/>
            <a:ext cx="8136136" cy="4652556"/>
          </a:xfrm>
          <a:prstGeom prst="rect">
            <a:avLst/>
          </a:prstGeom>
          <a:noFill/>
          <a:ln w="9525">
            <a:noFill/>
            <a:miter lim="800000"/>
            <a:headEnd/>
            <a:tailEnd/>
          </a:ln>
        </p:spPr>
        <p:txBody>
          <a:bodyPr wrap="square" lIns="36000">
            <a:spAutoFit/>
          </a:bodyPr>
          <a:lstStyle>
            <a:defPPr>
              <a:defRPr lang="es-ES"/>
            </a:defPPr>
            <a:lvl1pPr algn="just">
              <a:defRPr sz="1400">
                <a:latin typeface="Arial" pitchFamily="34" charset="0"/>
                <a:cs typeface="Arial" pitchFamily="34" charset="0"/>
              </a:defRPr>
            </a:lvl1pPr>
          </a:lstStyle>
          <a:p>
            <a:pPr>
              <a:spcAft>
                <a:spcPts val="1000"/>
              </a:spcAft>
            </a:pPr>
            <a:r>
              <a:rPr lang="es-ES" sz="1800" dirty="0" smtClean="0">
                <a:solidFill>
                  <a:schemeClr val="tx1">
                    <a:lumMod val="65000"/>
                    <a:lumOff val="35000"/>
                  </a:schemeClr>
                </a:solidFill>
              </a:rPr>
              <a:t>5. Declara una clase abstracta </a:t>
            </a:r>
            <a:r>
              <a:rPr lang="es-ES" sz="1800" b="1" dirty="0" smtClean="0">
                <a:solidFill>
                  <a:schemeClr val="tx1">
                    <a:lumMod val="65000"/>
                    <a:lumOff val="35000"/>
                  </a:schemeClr>
                </a:solidFill>
              </a:rPr>
              <a:t>Legislador</a:t>
            </a:r>
            <a:r>
              <a:rPr lang="es-ES" sz="1800" dirty="0" smtClean="0">
                <a:solidFill>
                  <a:schemeClr val="tx1">
                    <a:lumMod val="65000"/>
                    <a:lumOff val="35000"/>
                  </a:schemeClr>
                </a:solidFill>
              </a:rPr>
              <a:t> que herede de la clase </a:t>
            </a:r>
            <a:r>
              <a:rPr lang="es-ES" sz="1800" b="1" dirty="0" smtClean="0">
                <a:solidFill>
                  <a:schemeClr val="tx1">
                    <a:lumMod val="65000"/>
                    <a:lumOff val="35000"/>
                  </a:schemeClr>
                </a:solidFill>
              </a:rPr>
              <a:t>Persona</a:t>
            </a:r>
            <a:r>
              <a:rPr lang="es-ES" sz="1800" dirty="0" smtClean="0">
                <a:solidFill>
                  <a:schemeClr val="tx1">
                    <a:lumMod val="65000"/>
                    <a:lumOff val="35000"/>
                  </a:schemeClr>
                </a:solidFill>
              </a:rPr>
              <a:t>, con un atributo </a:t>
            </a:r>
            <a:r>
              <a:rPr lang="es-ES" sz="1800" i="1" dirty="0" smtClean="0">
                <a:solidFill>
                  <a:schemeClr val="tx1">
                    <a:lumMod val="65000"/>
                    <a:lumOff val="35000"/>
                  </a:schemeClr>
                </a:solidFill>
              </a:rPr>
              <a:t>provinciaQueRepresenta</a:t>
            </a:r>
            <a:r>
              <a:rPr lang="es-ES" sz="1800" dirty="0" smtClean="0">
                <a:solidFill>
                  <a:schemeClr val="tx1">
                    <a:lumMod val="65000"/>
                    <a:lumOff val="35000"/>
                  </a:schemeClr>
                </a:solidFill>
              </a:rPr>
              <a:t> (tipo String) y otros atributos. Declara un método abstracto </a:t>
            </a:r>
            <a:r>
              <a:rPr lang="es-ES" sz="1800" i="1" dirty="0" smtClean="0">
                <a:solidFill>
                  <a:schemeClr val="tx1">
                    <a:lumMod val="65000"/>
                    <a:lumOff val="35000"/>
                  </a:schemeClr>
                </a:solidFill>
              </a:rPr>
              <a:t>getCamaraEnQueTrabaja</a:t>
            </a:r>
            <a:r>
              <a:rPr lang="es-ES" sz="1800" dirty="0" smtClean="0">
                <a:solidFill>
                  <a:schemeClr val="tx1">
                    <a:lumMod val="65000"/>
                    <a:lumOff val="35000"/>
                  </a:schemeClr>
                </a:solidFill>
              </a:rPr>
              <a:t>. Crea dos clases concretas que hereden de Legislador: la clase </a:t>
            </a:r>
            <a:r>
              <a:rPr lang="es-ES" sz="1800" b="1" dirty="0" smtClean="0">
                <a:solidFill>
                  <a:schemeClr val="tx1">
                    <a:lumMod val="65000"/>
                    <a:lumOff val="35000"/>
                  </a:schemeClr>
                </a:solidFill>
              </a:rPr>
              <a:t>Diputado</a:t>
            </a:r>
            <a:r>
              <a:rPr lang="es-ES" sz="1800" dirty="0" smtClean="0">
                <a:solidFill>
                  <a:schemeClr val="tx1">
                    <a:lumMod val="65000"/>
                    <a:lumOff val="35000"/>
                  </a:schemeClr>
                </a:solidFill>
              </a:rPr>
              <a:t> y la clase </a:t>
            </a:r>
            <a:r>
              <a:rPr lang="es-ES" sz="1800" b="1" dirty="0" smtClean="0">
                <a:solidFill>
                  <a:schemeClr val="tx1">
                    <a:lumMod val="65000"/>
                    <a:lumOff val="35000"/>
                  </a:schemeClr>
                </a:solidFill>
              </a:rPr>
              <a:t>Senador</a:t>
            </a:r>
            <a:r>
              <a:rPr lang="es-ES" sz="1800" dirty="0" smtClean="0">
                <a:solidFill>
                  <a:schemeClr val="tx1">
                    <a:lumMod val="65000"/>
                    <a:lumOff val="35000"/>
                  </a:schemeClr>
                </a:solidFill>
              </a:rPr>
              <a:t> que sobre-escriban los métodos abstractos necesarios. Crea una lista de legisladores y muestra por pantalla la cámara en que trabajan haciendo uso del polimorfismo.</a:t>
            </a:r>
          </a:p>
          <a:p>
            <a:pPr>
              <a:spcAft>
                <a:spcPts val="1000"/>
              </a:spcAft>
            </a:pPr>
            <a:r>
              <a:rPr lang="es-ES" sz="1800" dirty="0" smtClean="0">
                <a:solidFill>
                  <a:schemeClr val="tx1">
                    <a:lumMod val="65000"/>
                    <a:lumOff val="35000"/>
                  </a:schemeClr>
                </a:solidFill>
              </a:rPr>
              <a:t>6. Define una clase </a:t>
            </a:r>
            <a:r>
              <a:rPr lang="es-ES" sz="1800" b="1" dirty="0" smtClean="0">
                <a:solidFill>
                  <a:schemeClr val="tx1">
                    <a:lumMod val="65000"/>
                    <a:lumOff val="35000"/>
                  </a:schemeClr>
                </a:solidFill>
              </a:rPr>
              <a:t>Persona</a:t>
            </a:r>
            <a:r>
              <a:rPr lang="es-ES" sz="1800" dirty="0" smtClean="0">
                <a:solidFill>
                  <a:schemeClr val="tx1">
                    <a:lumMod val="65000"/>
                    <a:lumOff val="35000"/>
                  </a:schemeClr>
                </a:solidFill>
              </a:rPr>
              <a:t> que contenga las propiedades nombre, dirección y NIE cada una de ellas con sus respectivos métodos getters y setters y crear función </a:t>
            </a:r>
            <a:r>
              <a:rPr lang="es-ES" sz="1800" i="1" dirty="0" smtClean="0">
                <a:solidFill>
                  <a:schemeClr val="tx1">
                    <a:lumMod val="65000"/>
                    <a:lumOff val="35000"/>
                  </a:schemeClr>
                </a:solidFill>
              </a:rPr>
              <a:t>printIdentifier</a:t>
            </a:r>
            <a:r>
              <a:rPr lang="es-ES" sz="1800" dirty="0" smtClean="0">
                <a:solidFill>
                  <a:schemeClr val="tx1">
                    <a:lumMod val="65000"/>
                    <a:lumOff val="35000"/>
                  </a:schemeClr>
                </a:solidFill>
              </a:rPr>
              <a:t> que imprima en consola el nie de la persona. Crear clases </a:t>
            </a:r>
            <a:r>
              <a:rPr lang="es-ES" sz="1800" b="1" dirty="0" smtClean="0">
                <a:solidFill>
                  <a:schemeClr val="tx1">
                    <a:lumMod val="65000"/>
                    <a:lumOff val="35000"/>
                  </a:schemeClr>
                </a:solidFill>
              </a:rPr>
              <a:t>Estudiante</a:t>
            </a:r>
            <a:r>
              <a:rPr lang="es-ES" sz="1800" dirty="0" smtClean="0">
                <a:solidFill>
                  <a:schemeClr val="tx1">
                    <a:lumMod val="65000"/>
                    <a:lumOff val="35000"/>
                  </a:schemeClr>
                </a:solidFill>
              </a:rPr>
              <a:t> y </a:t>
            </a:r>
            <a:r>
              <a:rPr lang="es-ES" sz="1800" b="1" dirty="0" smtClean="0">
                <a:solidFill>
                  <a:schemeClr val="tx1">
                    <a:lumMod val="65000"/>
                    <a:lumOff val="35000"/>
                  </a:schemeClr>
                </a:solidFill>
              </a:rPr>
              <a:t>Trabajador</a:t>
            </a:r>
            <a:r>
              <a:rPr lang="es-ES" sz="1800" dirty="0" smtClean="0">
                <a:solidFill>
                  <a:schemeClr val="tx1">
                    <a:lumMod val="65000"/>
                    <a:lumOff val="35000"/>
                  </a:schemeClr>
                </a:solidFill>
              </a:rPr>
              <a:t> que hereden de </a:t>
            </a:r>
            <a:r>
              <a:rPr lang="es-ES" sz="1800" b="1" dirty="0" smtClean="0">
                <a:solidFill>
                  <a:schemeClr val="tx1">
                    <a:lumMod val="65000"/>
                    <a:lumOff val="35000"/>
                  </a:schemeClr>
                </a:solidFill>
              </a:rPr>
              <a:t>Persona</a:t>
            </a:r>
            <a:r>
              <a:rPr lang="es-ES" sz="1800" dirty="0" smtClean="0">
                <a:solidFill>
                  <a:schemeClr val="tx1">
                    <a:lumMod val="65000"/>
                    <a:lumOff val="35000"/>
                  </a:schemeClr>
                </a:solidFill>
              </a:rPr>
              <a:t> y que esta ultima contenga además las propiedades salario y código que se le asigna a cada persona cuando empieza a trabajar. Sobre-escribir la función </a:t>
            </a:r>
            <a:r>
              <a:rPr lang="es-ES" sz="1800" i="1" dirty="0" smtClean="0">
                <a:solidFill>
                  <a:schemeClr val="tx1">
                    <a:lumMod val="65000"/>
                    <a:lumOff val="35000"/>
                  </a:schemeClr>
                </a:solidFill>
              </a:rPr>
              <a:t>printIdentifier</a:t>
            </a:r>
            <a:r>
              <a:rPr lang="es-ES" sz="1800" dirty="0" smtClean="0">
                <a:solidFill>
                  <a:schemeClr val="tx1">
                    <a:lumMod val="65000"/>
                    <a:lumOff val="35000"/>
                  </a:schemeClr>
                </a:solidFill>
              </a:rPr>
              <a:t> para que imprima el NIE concatenado con el código del trabajador. Crear instancia de </a:t>
            </a:r>
            <a:r>
              <a:rPr lang="es-ES" sz="1800" b="1" dirty="0" smtClean="0">
                <a:solidFill>
                  <a:schemeClr val="tx1">
                    <a:lumMod val="65000"/>
                    <a:lumOff val="35000"/>
                  </a:schemeClr>
                </a:solidFill>
              </a:rPr>
              <a:t>Estudiante</a:t>
            </a:r>
            <a:r>
              <a:rPr lang="es-ES" sz="1800" dirty="0" smtClean="0">
                <a:solidFill>
                  <a:schemeClr val="tx1">
                    <a:lumMod val="65000"/>
                    <a:lumOff val="35000"/>
                  </a:schemeClr>
                </a:solidFill>
              </a:rPr>
              <a:t> y de </a:t>
            </a:r>
            <a:r>
              <a:rPr lang="es-ES" sz="1800" b="1" dirty="0" smtClean="0">
                <a:solidFill>
                  <a:schemeClr val="tx1">
                    <a:lumMod val="65000"/>
                    <a:lumOff val="35000"/>
                  </a:schemeClr>
                </a:solidFill>
              </a:rPr>
              <a:t>Trabajador</a:t>
            </a:r>
            <a:r>
              <a:rPr lang="es-ES" sz="1800" dirty="0" smtClean="0">
                <a:solidFill>
                  <a:schemeClr val="tx1">
                    <a:lumMod val="65000"/>
                    <a:lumOff val="35000"/>
                  </a:schemeClr>
                </a:solidFill>
              </a:rPr>
              <a:t> y en ambas llamar la función </a:t>
            </a:r>
            <a:r>
              <a:rPr lang="es-ES" sz="1800" i="1" dirty="0" smtClean="0">
                <a:solidFill>
                  <a:schemeClr val="tx1">
                    <a:lumMod val="65000"/>
                    <a:lumOff val="35000"/>
                  </a:schemeClr>
                </a:solidFill>
              </a:rPr>
              <a:t>printIdentifier</a:t>
            </a:r>
            <a:r>
              <a:rPr lang="es-ES" sz="1800" dirty="0" smtClean="0">
                <a:solidFill>
                  <a:schemeClr val="tx1">
                    <a:lumMod val="65000"/>
                    <a:lumOff val="35000"/>
                  </a:schemeClr>
                </a:solidFill>
              </a:rPr>
              <a:t>.</a:t>
            </a:r>
            <a:endParaRPr lang="es-ES" sz="1800" dirty="0">
              <a:solidFill>
                <a:schemeClr val="tx1">
                  <a:lumMod val="65000"/>
                  <a:lumOff val="35000"/>
                </a:schemeClr>
              </a:solidFill>
            </a:endParaRPr>
          </a:p>
        </p:txBody>
      </p:sp>
    </p:spTree>
    <p:extLst>
      <p:ext uri="{BB962C8B-B14F-4D97-AF65-F5344CB8AC3E}">
        <p14:creationId xmlns:p14="http://schemas.microsoft.com/office/powerpoint/2010/main" val="2987807510"/>
      </p:ext>
    </p:extLst>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3"/>
          </p:nvPr>
        </p:nvSpPr>
        <p:spPr>
          <a:xfrm>
            <a:off x="2123728" y="2204864"/>
            <a:ext cx="7020272" cy="4176463"/>
          </a:xfrm>
        </p:spPr>
        <p:txBody>
          <a:bodyPr>
            <a:normAutofit/>
          </a:bodyPr>
          <a:lstStyle/>
          <a:p>
            <a:pPr marL="0" indent="0">
              <a:buNone/>
            </a:pPr>
            <a:endParaRPr lang="es-ES" dirty="0" smtClean="0"/>
          </a:p>
          <a:p>
            <a:pPr marL="0" indent="0">
              <a:lnSpc>
                <a:spcPct val="120000"/>
              </a:lnSpc>
              <a:buNone/>
              <a:tabLst>
                <a:tab pos="354013" algn="l"/>
              </a:tabLst>
            </a:pPr>
            <a:endParaRPr lang="es-ES" sz="1600" dirty="0">
              <a:solidFill>
                <a:schemeClr val="tx1"/>
              </a:solidFill>
            </a:endParaRPr>
          </a:p>
        </p:txBody>
      </p:sp>
      <p:sp>
        <p:nvSpPr>
          <p:cNvPr id="4" name="3 Marcador de número de diapositiva"/>
          <p:cNvSpPr>
            <a:spLocks noGrp="1"/>
          </p:cNvSpPr>
          <p:nvPr>
            <p:ph type="sldNum" sz="quarter" idx="12"/>
          </p:nvPr>
        </p:nvSpPr>
        <p:spPr/>
        <p:txBody>
          <a:bodyPr/>
          <a:lstStyle/>
          <a:p>
            <a:fld id="{E60061AB-E3E3-4B82-98B1-945D99ABF5FB}" type="slidenum">
              <a:rPr lang="es-ES" smtClean="0"/>
              <a:t>99</a:t>
            </a:fld>
            <a:endParaRPr lang="es-ES" dirty="0"/>
          </a:p>
        </p:txBody>
      </p:sp>
      <p:sp>
        <p:nvSpPr>
          <p:cNvPr id="5" name="2 Marcador de contenido"/>
          <p:cNvSpPr txBox="1">
            <a:spLocks/>
          </p:cNvSpPr>
          <p:nvPr/>
        </p:nvSpPr>
        <p:spPr>
          <a:xfrm>
            <a:off x="2987823" y="3933056"/>
            <a:ext cx="5616624" cy="1800200"/>
          </a:xfrm>
          <a:prstGeom prst="rect">
            <a:avLst/>
          </a:prstGeom>
        </p:spPr>
        <p:txBody>
          <a:bodyPr>
            <a:no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kern="1200">
                <a:solidFill>
                  <a:schemeClr val="tx1">
                    <a:lumMod val="50000"/>
                    <a:lumOff val="50000"/>
                  </a:schemeClr>
                </a:solidFill>
                <a:latin typeface="Arial" pitchFamily="34" charset="0"/>
                <a:ea typeface="+mn-ea"/>
                <a:cs typeface="Arial" pitchFamily="34" charset="0"/>
              </a:defRPr>
            </a:lvl1pPr>
            <a:lvl2pPr marL="531813" indent="-176213" algn="l" defTabSz="914400" rtl="0" eaLnBrk="1" latinLnBrk="0" hangingPunct="1">
              <a:spcBef>
                <a:spcPct val="20000"/>
              </a:spcBef>
              <a:buFont typeface="Arial" pitchFamily="34" charset="0"/>
              <a:buChar char="•"/>
              <a:defRPr sz="1600" kern="1200" baseline="0">
                <a:solidFill>
                  <a:schemeClr val="tx1">
                    <a:lumMod val="50000"/>
                    <a:lumOff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355600" lvl="1" indent="0">
              <a:buNone/>
            </a:pPr>
            <a:r>
              <a:rPr lang="es-ES" b="1" dirty="0"/>
              <a:t>7.1 ¿Qué es Maven? </a:t>
            </a:r>
          </a:p>
          <a:p>
            <a:pPr marL="355600" lvl="1" indent="0">
              <a:buNone/>
            </a:pPr>
            <a:r>
              <a:rPr lang="es-ES" b="1" dirty="0"/>
              <a:t>7.2 Instalación de Maven</a:t>
            </a:r>
          </a:p>
          <a:p>
            <a:pPr marL="355600" lvl="1" indent="0">
              <a:buNone/>
            </a:pPr>
            <a:r>
              <a:rPr lang="es-ES" b="1" dirty="0"/>
              <a:t>7.3 Creación nuevo proyecto </a:t>
            </a:r>
          </a:p>
          <a:p>
            <a:pPr marL="355600" lvl="1" indent="0">
              <a:buNone/>
            </a:pPr>
            <a:r>
              <a:rPr lang="es-ES" b="1" dirty="0"/>
              <a:t>7.4 Ciclo de vida de los proyectos Maven </a:t>
            </a:r>
          </a:p>
          <a:p>
            <a:pPr marL="355600" lvl="1" indent="0">
              <a:buNone/>
            </a:pPr>
            <a:r>
              <a:rPr lang="es-ES" b="1" dirty="0"/>
              <a:t>7.5 Repositorio de Maven</a:t>
            </a:r>
          </a:p>
          <a:p>
            <a:pPr marL="355600" lvl="1" indent="0">
              <a:buNone/>
            </a:pPr>
            <a:r>
              <a:rPr lang="es-ES" b="1" dirty="0"/>
              <a:t>7.6 Gestión de Dependencias</a:t>
            </a:r>
          </a:p>
          <a:p>
            <a:pPr marL="355600" lvl="1" indent="0">
              <a:buNone/>
            </a:pPr>
            <a:r>
              <a:rPr lang="es-ES" b="1" dirty="0"/>
              <a:t>7.7 Maven compile plugin</a:t>
            </a:r>
          </a:p>
          <a:p>
            <a:pPr marL="355600" lvl="1" indent="0">
              <a:buNone/>
            </a:pPr>
            <a:r>
              <a:rPr lang="es-ES" b="1" dirty="0"/>
              <a:t>7.8 Centralizando configuración en el pom </a:t>
            </a:r>
            <a:r>
              <a:rPr lang="es-ES" b="1" dirty="0" smtClean="0"/>
              <a:t>padre</a:t>
            </a:r>
          </a:p>
          <a:p>
            <a:pPr marL="355600" lvl="1" indent="0">
              <a:buNone/>
            </a:pPr>
            <a:r>
              <a:rPr lang="en-US" b="1" dirty="0" smtClean="0"/>
              <a:t>7.9 Ejercicios</a:t>
            </a:r>
            <a:endParaRPr lang="es-ES" b="1" dirty="0"/>
          </a:p>
        </p:txBody>
      </p:sp>
      <p:sp>
        <p:nvSpPr>
          <p:cNvPr id="6" name="5 CuadroTexto"/>
          <p:cNvSpPr txBox="1"/>
          <p:nvPr/>
        </p:nvSpPr>
        <p:spPr>
          <a:xfrm>
            <a:off x="2771800" y="2204864"/>
            <a:ext cx="1440160" cy="1938992"/>
          </a:xfrm>
          <a:prstGeom prst="rect">
            <a:avLst/>
          </a:prstGeom>
          <a:noFill/>
        </p:spPr>
        <p:txBody>
          <a:bodyPr wrap="square" rtlCol="0">
            <a:spAutoFit/>
          </a:bodyPr>
          <a:lstStyle/>
          <a:p>
            <a:r>
              <a:rPr lang="en-US" sz="12000" b="1" dirty="0">
                <a:solidFill>
                  <a:srgbClr val="9AAE04"/>
                </a:solidFill>
                <a:latin typeface="Arial" pitchFamily="34" charset="0"/>
                <a:ea typeface="+mj-ea"/>
                <a:cs typeface="Arial" pitchFamily="34" charset="0"/>
              </a:rPr>
              <a:t>7</a:t>
            </a:r>
            <a:endParaRPr lang="es-ES" sz="12000" b="1" dirty="0">
              <a:solidFill>
                <a:srgbClr val="9AAE04"/>
              </a:solidFill>
              <a:latin typeface="Arial" pitchFamily="34" charset="0"/>
              <a:ea typeface="+mj-ea"/>
              <a:cs typeface="Arial" pitchFamily="34" charset="0"/>
            </a:endParaRPr>
          </a:p>
        </p:txBody>
      </p:sp>
      <p:sp>
        <p:nvSpPr>
          <p:cNvPr id="7" name="6 CuadroTexto"/>
          <p:cNvSpPr txBox="1"/>
          <p:nvPr/>
        </p:nvSpPr>
        <p:spPr>
          <a:xfrm>
            <a:off x="3672475" y="2926685"/>
            <a:ext cx="4715949" cy="461665"/>
          </a:xfrm>
          <a:prstGeom prst="rect">
            <a:avLst/>
          </a:prstGeom>
          <a:noFill/>
        </p:spPr>
        <p:txBody>
          <a:bodyPr wrap="square" rtlCol="0">
            <a:spAutoFit/>
          </a:bodyPr>
          <a:lstStyle/>
          <a:p>
            <a:pPr>
              <a:spcBef>
                <a:spcPct val="20000"/>
              </a:spcBef>
              <a:buClr>
                <a:srgbClr val="9AAE04"/>
              </a:buClr>
            </a:pPr>
            <a:r>
              <a:rPr lang="es-ES" sz="2400" b="1" dirty="0" smtClean="0">
                <a:solidFill>
                  <a:srgbClr val="9AAE04"/>
                </a:solidFill>
                <a:latin typeface="Arial" pitchFamily="34" charset="0"/>
                <a:ea typeface="+mj-ea"/>
                <a:cs typeface="Arial" pitchFamily="34" charset="0"/>
              </a:rPr>
              <a:t>Maven</a:t>
            </a:r>
            <a:endParaRPr lang="es-ES" dirty="0"/>
          </a:p>
        </p:txBody>
      </p:sp>
    </p:spTree>
    <p:extLst>
      <p:ext uri="{BB962C8B-B14F-4D97-AF65-F5344CB8AC3E}">
        <p14:creationId xmlns:p14="http://schemas.microsoft.com/office/powerpoint/2010/main" val="5480081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20674</TotalTime>
  <Words>8633</Words>
  <Application>Microsoft Office PowerPoint</Application>
  <PresentationFormat>Presentación en pantalla (4:3)</PresentationFormat>
  <Paragraphs>1102</Paragraphs>
  <Slides>134</Slides>
  <Notes>133</Notes>
  <HiddenSlides>0</HiddenSlides>
  <MMClips>0</MMClips>
  <ScaleCrop>false</ScaleCrop>
  <HeadingPairs>
    <vt:vector size="4" baseType="variant">
      <vt:variant>
        <vt:lpstr>Tema</vt:lpstr>
      </vt:variant>
      <vt:variant>
        <vt:i4>1</vt:i4>
      </vt:variant>
      <vt:variant>
        <vt:lpstr>Títulos de diapositiva</vt:lpstr>
      </vt:variant>
      <vt:variant>
        <vt:i4>134</vt:i4>
      </vt:variant>
    </vt:vector>
  </HeadingPairs>
  <TitlesOfParts>
    <vt:vector size="135" baseType="lpstr">
      <vt:lpstr>Tema do Office</vt:lpstr>
      <vt:lpstr>Presentación de PowerPoint</vt:lpstr>
      <vt:lpstr>Índice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Marcos Ramos</dc:creator>
  <cp:lastModifiedBy>Yahima Duarte Perez</cp:lastModifiedBy>
  <cp:revision>598</cp:revision>
  <dcterms:created xsi:type="dcterms:W3CDTF">2014-10-15T09:04:05Z</dcterms:created>
  <dcterms:modified xsi:type="dcterms:W3CDTF">2016-11-10T10:57:54Z</dcterms:modified>
</cp:coreProperties>
</file>